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60" r:id="rId3"/>
    <p:sldId id="267" r:id="rId4"/>
    <p:sldId id="266" r:id="rId5"/>
    <p:sldId id="977" r:id="rId6"/>
    <p:sldId id="1965" r:id="rId7"/>
    <p:sldId id="976" r:id="rId8"/>
    <p:sldId id="980" r:id="rId9"/>
    <p:sldId id="981" r:id="rId10"/>
    <p:sldId id="1950" r:id="rId11"/>
    <p:sldId id="2147376202" r:id="rId12"/>
    <p:sldId id="2147376163" r:id="rId13"/>
    <p:sldId id="2147376203" r:id="rId14"/>
    <p:sldId id="2147376204" r:id="rId15"/>
    <p:sldId id="2147376192" r:id="rId16"/>
    <p:sldId id="2147376225" r:id="rId17"/>
    <p:sldId id="2147376181" r:id="rId18"/>
    <p:sldId id="2147376158" r:id="rId19"/>
    <p:sldId id="2147376159" r:id="rId20"/>
    <p:sldId id="2147376210" r:id="rId21"/>
    <p:sldId id="2147376223" r:id="rId22"/>
    <p:sldId id="2147376206" r:id="rId23"/>
    <p:sldId id="2147376215" r:id="rId24"/>
    <p:sldId id="2147376219" r:id="rId25"/>
    <p:sldId id="2147376212" r:id="rId26"/>
    <p:sldId id="2147376216" r:id="rId27"/>
    <p:sldId id="2147376217" r:id="rId28"/>
    <p:sldId id="2147376218" r:id="rId29"/>
    <p:sldId id="2147376222" r:id="rId30"/>
    <p:sldId id="2147376214" r:id="rId31"/>
    <p:sldId id="2147376207" r:id="rId32"/>
    <p:sldId id="2147376209" r:id="rId33"/>
    <p:sldId id="2147376208" r:id="rId34"/>
    <p:sldId id="2147376226" r:id="rId35"/>
    <p:sldId id="2147376227" r:id="rId36"/>
    <p:sldId id="2147376228" r:id="rId37"/>
    <p:sldId id="2147376229" r:id="rId38"/>
    <p:sldId id="2147376230" r:id="rId39"/>
    <p:sldId id="2147376196" r:id="rId40"/>
    <p:sldId id="2147376173" r:id="rId41"/>
    <p:sldId id="2147376197" r:id="rId42"/>
    <p:sldId id="2147376198" r:id="rId43"/>
    <p:sldId id="2147376199" r:id="rId44"/>
    <p:sldId id="2147376200" r:id="rId45"/>
    <p:sldId id="2147376205" r:id="rId46"/>
    <p:sldId id="2147376184" r:id="rId47"/>
    <p:sldId id="2147376224" r:id="rId48"/>
    <p:sldId id="2147376169" r:id="rId49"/>
    <p:sldId id="1951" r:id="rId50"/>
    <p:sldId id="984" r:id="rId51"/>
    <p:sldId id="873" r:id="rId52"/>
    <p:sldId id="264"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7D5AF-2E62-DBD1-FF45-5DB2D07D3426}" name="Robin" initials="R" userId="181ea156c733dc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D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86761-F312-43D8-9761-33D58A09412E}" v="97" dt="2023-09-19T01:16:10.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60" autoAdjust="0"/>
  </p:normalViewPr>
  <p:slideViewPr>
    <p:cSldViewPr snapToGrid="0">
      <p:cViewPr varScale="1">
        <p:scale>
          <a:sx n="86" d="100"/>
          <a:sy n="86" d="100"/>
        </p:scale>
        <p:origin x="48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CCF2A-9AA9-4A11-A93A-51D72CA41DEB}" type="datetimeFigureOut">
              <a:rPr lang="en-AU" smtClean="0"/>
              <a:t>19/09/2023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C5B57-4119-4D7C-8DA9-7996260AFA9B}" type="slidenum">
              <a:rPr lang="en-AU" smtClean="0"/>
              <a:t>‹#›</a:t>
            </a:fld>
            <a:endParaRPr lang="en-AU"/>
          </a:p>
        </p:txBody>
      </p:sp>
    </p:spTree>
    <p:extLst>
      <p:ext uri="{BB962C8B-B14F-4D97-AF65-F5344CB8AC3E}">
        <p14:creationId xmlns:p14="http://schemas.microsoft.com/office/powerpoint/2010/main" val="224813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BDDFE-2EC6-4735-9FFE-6084A757138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64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 the spirit of reconciliation, we begin today by acknowledging traditional custodians of the land which we join this webinar from today and recognise the continuation of their cultural, spiritual and educational connection to the land. </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We pay our respects to their elders past and present and also extend that respect to Aboriginal and Torres Strait Islander peoples with us today.</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 acknowledge the from Wurundjeri people of the Kulin nation and I invite you all to acknowledge your own peoples via the chat function </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 also want to add my personal hopes that as a national we continue a journey of coming together by better understanding our difficult past and building a better future for all through recognition and listening </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BDDFE-2EC6-4735-9FFE-6084A757138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3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BDDFE-2EC6-4735-9FFE-6084A757138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37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Robin Mellon is one of Australia’s leading experts on sustainable supply chains and modern slavery.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Robin is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former Chief Operating Officer of the Green Building Council of Australia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founding CEO of Australia's Supply Chain Sustainability School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now CEO of Better Sydney,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Robin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 Manages the Property Council of Australia's Modern Slavery Working Group and Supplier Platform,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Facilitates five other collaborative groups working to reduce Modern Slavery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 a member of the Australian Government's first Modern Slavery Advisory Committee,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Robin is also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Board Member of the UN Global Compact Network </a:t>
            </a:r>
            <a:r>
              <a:rPr lang="en-US" dirty="0" err="1"/>
              <a:t>Australiaa</a:t>
            </a:r>
            <a:r>
              <a:rPr lang="en-US" dirty="0"/>
              <a:t> NSW Program Adviser for Better Building Finance.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Judging Chair for the NSW Sustainability Awards and Banksia Awards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member the International WELLs Building Institute's Global Advisory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member of Waverley Council's Environmental Sustainability Advisory Committee.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b="1" dirty="0"/>
              <a:t>I’ll post a link to Robin’s LinkedIn profile in the Group Chat </a:t>
            </a:r>
          </a:p>
          <a:p>
            <a:endParaRPr lang="en-US" dirty="0"/>
          </a:p>
          <a:p>
            <a:r>
              <a:rPr lang="en-US" dirty="0"/>
              <a:t>https://www.linkedin.com/search/results/all/?</a:t>
            </a:r>
            <a:r>
              <a:rPr lang="en-US" u="none" dirty="0"/>
              <a:t>fetchDeterministicClustersOnly=true&amp;heroEntityKey=urn%3Ali%3Afsd_profile%3AACoAABZO5uIBong89luhskHCvl_s82wUhkSMdzY&amp;keywords=robin%20mellon&amp;origin=RICH_QUERY_SUGGESTION&amp;position=0&amp;searchId=99436b5d-287f-43a9-9b9d-ac30d21d9c27&amp;sid=K**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BDDFE-2EC6-4735-9FFE-6084A757138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39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Robin Mellon is one of Australia’s leading experts on sustainable supply chains and modern slavery.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Robin is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former Chief Operating Officer of the Green Building Council of Australia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founding CEO of Australia's Supply Chain Sustainability School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now CEO of Better Sydney,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Robin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 Manages the Property Council of Australia's Modern Slavery Working Group and Supplier Platform,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Facilitates five other collaborative groups working to reduce Modern Slavery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 a member of the Australian Government's first Modern Slavery Advisory Committee,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Robin is also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Board Member of the UN Global Compact Network </a:t>
            </a:r>
            <a:r>
              <a:rPr lang="en-US" dirty="0" err="1"/>
              <a:t>Australiaa</a:t>
            </a:r>
            <a:r>
              <a:rPr lang="en-US" dirty="0"/>
              <a:t> NSW Program Adviser for Better Building Finance.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Judging Chair for the NSW Sustainability Awards and Banksia Awards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member the International WELLs Building Institute's Global Advisory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member of Waverley Council's Environmental Sustainability Advisory Committee.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b="1" dirty="0"/>
              <a:t>I’ll post a link to Robin’s LinkedIn profile in the Group Chat </a:t>
            </a:r>
          </a:p>
          <a:p>
            <a:endParaRPr lang="en-US" dirty="0"/>
          </a:p>
          <a:p>
            <a:r>
              <a:rPr lang="en-US" dirty="0"/>
              <a:t>https://www.linkedin.com/search/results/all/?</a:t>
            </a:r>
            <a:r>
              <a:rPr lang="en-US" u="none" dirty="0"/>
              <a:t>fetchDeterministicClustersOnly=true&amp;heroEntityKey=urn%3Ali%3Afsd_profile%3AACoAABZO5uIBong89luhskHCvl_s82wUhkSMdzY&amp;keywords=robin%20mellon&amp;origin=RICH_QUERY_SUGGESTION&amp;position=0&amp;searchId=99436b5d-287f-43a9-9b9d-ac30d21d9c27&amp;sid=K**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BDDFE-2EC6-4735-9FFE-6084A757138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36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Robin Mellon is one of Australia’s leading experts on sustainable supply chains and modern slavery.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Robin is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former Chief Operating Officer of the Green Building Council of Australia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founding CEO of Australia's Supply Chain Sustainability School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now CEO of Better Sydney,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Robin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 Manages the Property Council of Australia's Modern Slavery Working Group and Supplier Platform,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Facilitates five other collaborative groups working to reduce Modern Slavery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 a member of the Australian Government's first Modern Slavery Advisory Committee,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Robin is also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Board Member of the UN Global Compact Network </a:t>
            </a:r>
            <a:r>
              <a:rPr lang="en-US" dirty="0" err="1"/>
              <a:t>Australiaa</a:t>
            </a:r>
            <a:r>
              <a:rPr lang="en-US" dirty="0"/>
              <a:t> NSW Program Adviser for Better Building Finance.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Judging Chair for the NSW Sustainability Awards and Banksia Awards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member the International WELLs Building Institute's Global Advisory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member of Waverley Council's Environmental Sustainability Advisory Committee.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b="1" dirty="0"/>
              <a:t>I’ll post a link to Robin’s LinkedIn profile in the Group Chat </a:t>
            </a:r>
          </a:p>
          <a:p>
            <a:endParaRPr lang="en-US" dirty="0"/>
          </a:p>
          <a:p>
            <a:r>
              <a:rPr lang="en-US" dirty="0"/>
              <a:t>https://www.linkedin.com/search/results/all/?</a:t>
            </a:r>
            <a:r>
              <a:rPr lang="en-US" u="none" dirty="0"/>
              <a:t>fetchDeterministicClustersOnly=true&amp;heroEntityKey=urn%3Ali%3Afsd_profile%3AACoAABZO5uIBong89luhskHCvl_s82wUhkSMdzY&amp;keywords=robin%20mellon&amp;origin=RICH_QUERY_SUGGESTION&amp;position=0&amp;searchId=99436b5d-287f-43a9-9b9d-ac30d21d9c27&amp;sid=K**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BDDFE-2EC6-4735-9FFE-6084A757138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44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endParaRPr lang="en-AU" dirty="0"/>
          </a:p>
        </p:txBody>
      </p:sp>
      <p:sp>
        <p:nvSpPr>
          <p:cNvPr id="4" name="Slide Number Placeholder 3"/>
          <p:cNvSpPr>
            <a:spLocks noGrp="1"/>
          </p:cNvSpPr>
          <p:nvPr>
            <p:ph type="sldNum" sz="quarter" idx="5"/>
          </p:nvPr>
        </p:nvSpPr>
        <p:spPr/>
        <p:txBody>
          <a:bodyPr/>
          <a:lstStyle/>
          <a:p>
            <a:fld id="{55EBDDFE-2EC6-4735-9FFE-6084A757138D}" type="slidenum">
              <a:rPr lang="en-AU" smtClean="0"/>
              <a:t>52</a:t>
            </a:fld>
            <a:endParaRPr lang="en-AU"/>
          </a:p>
        </p:txBody>
      </p:sp>
    </p:spTree>
    <p:extLst>
      <p:ext uri="{BB962C8B-B14F-4D97-AF65-F5344CB8AC3E}">
        <p14:creationId xmlns:p14="http://schemas.microsoft.com/office/powerpoint/2010/main" val="277558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7CCA-8647-4882-9104-F689598496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9C025D7-B8D1-41C1-BE7C-03B39E6C1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33103A9-87E3-40AC-9147-9218088D9ABC}"/>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5" name="Footer Placeholder 4">
            <a:extLst>
              <a:ext uri="{FF2B5EF4-FFF2-40B4-BE49-F238E27FC236}">
                <a16:creationId xmlns:a16="http://schemas.microsoft.com/office/drawing/2014/main" id="{7D539578-B214-4A3E-8DC8-DCB1279C8D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DEA1AD-C747-4B2E-B956-9897B13BC7C3}"/>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405354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5E7E-3715-4EA0-8B4D-AF480CA859A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9553022-CC36-4E4E-A474-A06CBC4937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C1027C-2010-4735-9449-B5D682B3823A}"/>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5" name="Footer Placeholder 4">
            <a:extLst>
              <a:ext uri="{FF2B5EF4-FFF2-40B4-BE49-F238E27FC236}">
                <a16:creationId xmlns:a16="http://schemas.microsoft.com/office/drawing/2014/main" id="{9B7EC37E-69C5-4E09-AD71-ACA9665B72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EBD26F-599D-4843-849D-DA9B65647A40}"/>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280224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9DEC95-B165-416A-8292-2200B78870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742377-8661-4619-B3C9-60DCED616B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9A706E-3EA5-4CC6-A2CF-2C55B6AD614A}"/>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5" name="Footer Placeholder 4">
            <a:extLst>
              <a:ext uri="{FF2B5EF4-FFF2-40B4-BE49-F238E27FC236}">
                <a16:creationId xmlns:a16="http://schemas.microsoft.com/office/drawing/2014/main" id="{68C5353D-5D41-4575-B6F5-5BA6A633D5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70E326-B2F6-4707-94E3-827191FAED8D}"/>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195826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3558-B3BE-468B-807A-EFFEB15DDFD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6673D0E-BD6A-438B-BF7F-480B8F1C5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A990B2-04D8-43E6-AFAC-D7E6D4D07F26}"/>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5" name="Footer Placeholder 4">
            <a:extLst>
              <a:ext uri="{FF2B5EF4-FFF2-40B4-BE49-F238E27FC236}">
                <a16:creationId xmlns:a16="http://schemas.microsoft.com/office/drawing/2014/main" id="{C564AA80-0E4C-4489-860B-F372157B3A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4539B9-3585-42FD-887F-7007A4ED6A5D}"/>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6277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82CC-8EBE-498F-808C-171F3253D7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1F5CEA6-BA91-43FA-84C0-D9593EBB3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E69AE8-F7A7-4FCF-BAB8-A5A42AA490C3}"/>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5" name="Footer Placeholder 4">
            <a:extLst>
              <a:ext uri="{FF2B5EF4-FFF2-40B4-BE49-F238E27FC236}">
                <a16:creationId xmlns:a16="http://schemas.microsoft.com/office/drawing/2014/main" id="{839A2491-2613-4A44-A763-36816DCF3C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9E8063-12F4-4DC8-8A1C-7C1C7E9D6691}"/>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49852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9377-4579-4E61-9207-D37E6310EB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3956C7C-99C8-420F-A0FF-8B7BB51CE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DD9B1A9-10D9-4058-9BCE-A09D794AB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58CF892-8593-45BB-91D3-9F3838519BA2}"/>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6" name="Footer Placeholder 5">
            <a:extLst>
              <a:ext uri="{FF2B5EF4-FFF2-40B4-BE49-F238E27FC236}">
                <a16:creationId xmlns:a16="http://schemas.microsoft.com/office/drawing/2014/main" id="{B085551D-D597-44DA-8CFE-4D4DED7493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7754A2-0C01-4E70-9738-755A11931BCC}"/>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295224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F94E-89B6-45B2-82CE-672C2D0085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B83C26C-2356-43A5-9C26-D176B0584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AEF8-F09A-497C-8744-B4FE2A209C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95F5873-98CD-4BE4-9795-46DE29AD6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8C93A-29C6-4B93-96AA-45BD6426C1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A401C29-A39B-448A-B3BB-8CC69D213867}"/>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8" name="Footer Placeholder 7">
            <a:extLst>
              <a:ext uri="{FF2B5EF4-FFF2-40B4-BE49-F238E27FC236}">
                <a16:creationId xmlns:a16="http://schemas.microsoft.com/office/drawing/2014/main" id="{7CCE9F23-DB2A-4E19-9499-8FA6416D696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A6EBA91-0E5D-4DB1-8C25-5171587D5F4B}"/>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63573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259D-C4A2-4F16-A6EC-0757DC9FED6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FC0FA1D-55B5-46D2-BFBB-7EC57A7BC749}"/>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4" name="Footer Placeholder 3">
            <a:extLst>
              <a:ext uri="{FF2B5EF4-FFF2-40B4-BE49-F238E27FC236}">
                <a16:creationId xmlns:a16="http://schemas.microsoft.com/office/drawing/2014/main" id="{5891BBE8-E1A6-4C08-A6AC-0AFEDFDFA22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D9C0F69-3263-4484-B742-AA6EDD7697AB}"/>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124283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380AB-DC88-4195-B438-B8281A58401C}"/>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3" name="Footer Placeholder 2">
            <a:extLst>
              <a:ext uri="{FF2B5EF4-FFF2-40B4-BE49-F238E27FC236}">
                <a16:creationId xmlns:a16="http://schemas.microsoft.com/office/drawing/2014/main" id="{80BDF28D-DC3C-4827-B115-9C3F0AD93BE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8DD4645-F65D-4CE2-98CD-891C9AC97DE5}"/>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95747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65B5-3282-4502-9C65-40EE34E71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B3134F3-FFF6-4316-80A6-4FE113B18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DA79260-8B2F-4618-BBED-6D74111641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F248E-B5C1-4ABE-952F-ABB70A1C5E82}"/>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6" name="Footer Placeholder 5">
            <a:extLst>
              <a:ext uri="{FF2B5EF4-FFF2-40B4-BE49-F238E27FC236}">
                <a16:creationId xmlns:a16="http://schemas.microsoft.com/office/drawing/2014/main" id="{7DC11F3E-5394-4A56-AE8A-5F27231DECA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E87B2D-95A8-4277-A8AB-5FD4816D3DD6}"/>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290239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8EB3-3E27-40D6-AF52-E753329B1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BC339E-C5E4-4139-9EFB-67AF0F0AA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BC8C493-8342-4FB4-8340-A323FE129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FE9AC-6EF8-468D-8E2F-19980AD75DF7}"/>
              </a:ext>
            </a:extLst>
          </p:cNvPr>
          <p:cNvSpPr>
            <a:spLocks noGrp="1"/>
          </p:cNvSpPr>
          <p:nvPr>
            <p:ph type="dt" sz="half" idx="10"/>
          </p:nvPr>
        </p:nvSpPr>
        <p:spPr/>
        <p:txBody>
          <a:bodyPr/>
          <a:lstStyle/>
          <a:p>
            <a:fld id="{6D8C8DEB-05C6-41ED-9E57-957E1FD51504}" type="datetimeFigureOut">
              <a:rPr lang="en-AU" smtClean="0"/>
              <a:t>19/09/2023</a:t>
            </a:fld>
            <a:endParaRPr lang="en-AU"/>
          </a:p>
        </p:txBody>
      </p:sp>
      <p:sp>
        <p:nvSpPr>
          <p:cNvPr id="6" name="Footer Placeholder 5">
            <a:extLst>
              <a:ext uri="{FF2B5EF4-FFF2-40B4-BE49-F238E27FC236}">
                <a16:creationId xmlns:a16="http://schemas.microsoft.com/office/drawing/2014/main" id="{190A43D1-B687-4E74-B250-F9E00CA0222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AA36983-B35E-472F-B532-FA3916DA383D}"/>
              </a:ext>
            </a:extLst>
          </p:cNvPr>
          <p:cNvSpPr>
            <a:spLocks noGrp="1"/>
          </p:cNvSpPr>
          <p:nvPr>
            <p:ph type="sldNum" sz="quarter" idx="12"/>
          </p:nvPr>
        </p:nvSpPr>
        <p:spPr/>
        <p:txBody>
          <a:bodyPr/>
          <a:lstStyle/>
          <a:p>
            <a:fld id="{231E2FC2-D572-48EF-B3F9-C4662FC7F039}" type="slidenum">
              <a:rPr lang="en-AU" smtClean="0"/>
              <a:t>‹#›</a:t>
            </a:fld>
            <a:endParaRPr lang="en-AU"/>
          </a:p>
        </p:txBody>
      </p:sp>
    </p:spTree>
    <p:extLst>
      <p:ext uri="{BB962C8B-B14F-4D97-AF65-F5344CB8AC3E}">
        <p14:creationId xmlns:p14="http://schemas.microsoft.com/office/powerpoint/2010/main" val="36847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CB114-A456-4CC2-8C20-9166C3F65A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681487-269C-4BBC-BA91-84190B8A1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2EF464-62B3-4CF6-99BC-CC7CC6A9A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C8DEB-05C6-41ED-9E57-957E1FD51504}" type="datetimeFigureOut">
              <a:rPr lang="en-AU" smtClean="0"/>
              <a:t>19/09/2023</a:t>
            </a:fld>
            <a:endParaRPr lang="en-AU"/>
          </a:p>
        </p:txBody>
      </p:sp>
      <p:sp>
        <p:nvSpPr>
          <p:cNvPr id="5" name="Footer Placeholder 4">
            <a:extLst>
              <a:ext uri="{FF2B5EF4-FFF2-40B4-BE49-F238E27FC236}">
                <a16:creationId xmlns:a16="http://schemas.microsoft.com/office/drawing/2014/main" id="{34908F87-FCB3-46DE-B6AA-A384003D8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7A9A2DA-2CD9-417D-9136-49A3BA06B5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E2FC2-D572-48EF-B3F9-C4662FC7F039}" type="slidenum">
              <a:rPr lang="en-AU" smtClean="0"/>
              <a:t>‹#›</a:t>
            </a:fld>
            <a:endParaRPr lang="en-AU"/>
          </a:p>
        </p:txBody>
      </p:sp>
    </p:spTree>
    <p:extLst>
      <p:ext uri="{BB962C8B-B14F-4D97-AF65-F5344CB8AC3E}">
        <p14:creationId xmlns:p14="http://schemas.microsoft.com/office/powerpoint/2010/main" val="231754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8" Type="http://schemas.openxmlformats.org/officeDocument/2006/relationships/hyperlink" Target="https://youtu.be/PUnNJbKfF7g?si=-Wr1yA8SpPSRGoaD" TargetMode="External"/><Relationship Id="rId3" Type="http://schemas.openxmlformats.org/officeDocument/2006/relationships/image" Target="../media/image8.gif"/><Relationship Id="rId7" Type="http://schemas.openxmlformats.org/officeDocument/2006/relationships/hyperlink" Target="http://www.antislavery.ac.uk/narratives" TargetMode="External"/><Relationship Id="rId12" Type="http://schemas.openxmlformats.org/officeDocument/2006/relationships/hyperlink" Target="https://www.redcross.org.au/workrighthub/" TargetMode="Externa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hyperlink" Target="https://www.bsr.org/en/reports/seven-questions-to-help-determine-when-a-company-should-remedy-human-rights" TargetMode="External"/><Relationship Id="rId11" Type="http://schemas.openxmlformats.org/officeDocument/2006/relationships/hyperlink" Target="https://www.acan.org.au/domus87" TargetMode="External"/><Relationship Id="rId5" Type="http://schemas.openxmlformats.org/officeDocument/2006/relationships/hyperlink" Target="https://www.propertycouncil.com.au/wp-content/uploads/2023/04/Remediating-Modern-Slavery-in-Property-and-Construction-A-Practical-Guide-for-Effective-Human-Rights-Remediation.pdf" TargetMode="External"/><Relationship Id="rId10" Type="http://schemas.openxmlformats.org/officeDocument/2006/relationships/hyperlink" Target="https://antislavery.org.au/free-legal-services/" TargetMode="External"/><Relationship Id="rId4" Type="http://schemas.openxmlformats.org/officeDocument/2006/relationships/hyperlink" Target="https://www.walkfree.org/reports/modern-slavery-response-remedy-framework/" TargetMode="External"/><Relationship Id="rId9" Type="http://schemas.openxmlformats.org/officeDocument/2006/relationships/hyperlink" Target="https://www.antislavery.org/wp-content/uploads/2022/02/ASI_AccessToRemedy_Report.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6DBA-8133-4466-8435-4E3988914FEC}"/>
              </a:ext>
            </a:extLst>
          </p:cNvPr>
          <p:cNvSpPr>
            <a:spLocks noGrp="1"/>
          </p:cNvSpPr>
          <p:nvPr>
            <p:ph type="title"/>
          </p:nvPr>
        </p:nvSpPr>
        <p:spPr>
          <a:xfrm>
            <a:off x="640080" y="4846311"/>
            <a:ext cx="10911840" cy="1592717"/>
          </a:xfrm>
        </p:spPr>
        <p:txBody>
          <a:bodyPr vert="horz" lIns="91440" tIns="45720" rIns="91440" bIns="45720" rtlCol="0" anchor="ctr">
            <a:normAutofit/>
          </a:bodyPr>
          <a:lstStyle/>
          <a:p>
            <a:pPr lvl="0" algn="ctr">
              <a:spcAft>
                <a:spcPts val="600"/>
              </a:spcAft>
              <a:defRPr/>
            </a:pPr>
            <a:r>
              <a:rPr lang="en-US" sz="3000" b="1" dirty="0">
                <a:solidFill>
                  <a:prstClr val="white"/>
                </a:solidFill>
                <a:ea typeface="+mn-ea"/>
                <a:cs typeface="+mn-cs"/>
              </a:rPr>
              <a:t>The AusLSA Modern Slavery Co-Lab is about to commence</a:t>
            </a:r>
            <a:br>
              <a:rPr lang="en-US" sz="3000" b="1" dirty="0">
                <a:solidFill>
                  <a:prstClr val="white"/>
                </a:solidFill>
                <a:ea typeface="+mn-ea"/>
                <a:cs typeface="+mn-cs"/>
              </a:rPr>
            </a:br>
            <a:br>
              <a:rPr lang="en-US" sz="3000" b="1" dirty="0">
                <a:solidFill>
                  <a:prstClr val="white"/>
                </a:solidFill>
                <a:ea typeface="+mn-ea"/>
                <a:cs typeface="+mn-cs"/>
              </a:rPr>
            </a:br>
            <a:r>
              <a:rPr lang="en-US" sz="3000" b="1" dirty="0">
                <a:solidFill>
                  <a:prstClr val="white"/>
                </a:solidFill>
                <a:ea typeface="+mn-ea"/>
                <a:cs typeface="+mn-cs"/>
              </a:rPr>
              <a:t>Please make sure that your microphone is on MUTE</a:t>
            </a:r>
          </a:p>
        </p:txBody>
      </p:sp>
      <p:pic>
        <p:nvPicPr>
          <p:cNvPr id="5" name="Picture 4" descr="A chain with the sun shining through it&#10;&#10;Description automatically generated with low confidence">
            <a:extLst>
              <a:ext uri="{FF2B5EF4-FFF2-40B4-BE49-F238E27FC236}">
                <a16:creationId xmlns:a16="http://schemas.microsoft.com/office/drawing/2014/main" id="{24CE6B8B-928C-07D2-4A21-314685A90DC5}"/>
              </a:ext>
            </a:extLst>
          </p:cNvPr>
          <p:cNvPicPr>
            <a:picLocks noChangeAspect="1"/>
          </p:cNvPicPr>
          <p:nvPr/>
        </p:nvPicPr>
        <p:blipFill rotWithShape="1">
          <a:blip r:embed="rId4">
            <a:extLst>
              <a:ext uri="{28A0092B-C50C-407E-A947-70E740481C1C}">
                <a14:useLocalDpi xmlns:a14="http://schemas.microsoft.com/office/drawing/2010/main" val="0"/>
              </a:ext>
            </a:extLst>
          </a:blip>
          <a:srcRect t="15410" r="1" b="1350"/>
          <a:stretch/>
        </p:blipFill>
        <p:spPr>
          <a:xfrm>
            <a:off x="1722922" y="291164"/>
            <a:ext cx="9201752" cy="4485373"/>
          </a:xfrm>
          <a:prstGeom prst="rect">
            <a:avLst/>
          </a:prstGeom>
          <a:ln w="19050">
            <a:solidFill>
              <a:schemeClr val="tx1"/>
            </a:solidFill>
            <a:miter lim="800000"/>
          </a:ln>
        </p:spPr>
      </p:pic>
    </p:spTree>
    <p:custDataLst>
      <p:tags r:id="rId1"/>
    </p:custDataLst>
    <p:extLst>
      <p:ext uri="{BB962C8B-B14F-4D97-AF65-F5344CB8AC3E}">
        <p14:creationId xmlns:p14="http://schemas.microsoft.com/office/powerpoint/2010/main" val="29998329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TODAY’S TOPIC: EFFECTIVE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255454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human rights remediation (with links to previous sessions):</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Part 1 – in theory (with guest speaker)</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Part 2 – in practice (with participant interaction)</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Part 3 – resources and questions</a:t>
            </a:r>
          </a:p>
          <a:p>
            <a:pPr>
              <a:spcAft>
                <a:spcPts val="600"/>
              </a:spcAft>
            </a:pP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2583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WHAT IS ‘HUMAN RIGHTS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785926"/>
          </a:xfrm>
          <a:prstGeom prst="rect">
            <a:avLst/>
          </a:prstGeom>
          <a:noFill/>
        </p:spPr>
        <p:txBody>
          <a:bodyPr wrap="square" rtlCol="0">
            <a:spAutoFit/>
          </a:bodyPr>
          <a:lstStyle/>
          <a:p>
            <a:pPr>
              <a:spcAft>
                <a:spcPts val="600"/>
              </a:spcAft>
            </a:pPr>
            <a:r>
              <a:rPr lang="en-US" sz="2800" b="1" dirty="0">
                <a:latin typeface="Arial" panose="020B0604020202020204" pitchFamily="34" charset="0"/>
                <a:cs typeface="Arial" panose="020B0604020202020204" pitchFamily="34" charset="0"/>
              </a:rPr>
              <a:t>To remediate or remedy is to make a problem better or right.</a:t>
            </a:r>
          </a:p>
          <a:p>
            <a:pPr>
              <a:spcAft>
                <a:spcPts val="600"/>
              </a:spcAft>
            </a:pPr>
            <a:r>
              <a:rPr lang="en-US" sz="2800" dirty="0">
                <a:latin typeface="Arial" panose="020B0604020202020204" pitchFamily="34" charset="0"/>
                <a:cs typeface="Arial" panose="020B0604020202020204" pitchFamily="34" charset="0"/>
              </a:rPr>
              <a:t>In human rights terms, remediation is the process of restoring individuals and groups (called ‘rights-holders’), who have been harmed by an organisation’s activities, to the situation they would have been in had the impact not occurred. </a:t>
            </a:r>
          </a:p>
          <a:p>
            <a:pPr>
              <a:spcAft>
                <a:spcPts val="600"/>
              </a:spcAft>
            </a:pPr>
            <a:r>
              <a:rPr lang="en-US" sz="2800" dirty="0">
                <a:latin typeface="Arial" panose="020B0604020202020204" pitchFamily="34" charset="0"/>
                <a:cs typeface="Arial" panose="020B0604020202020204" pitchFamily="34" charset="0"/>
              </a:rPr>
              <a:t>Where this process of restoration is not possible, remediation may provide other kinds of remedy that try to make amends for the harm caused. Modern slavery remediation is therefore ‘making good’ the harms of modern slavery for affected rights-holders.</a:t>
            </a:r>
          </a:p>
          <a:p>
            <a:pPr>
              <a:spcAft>
                <a:spcPts val="600"/>
              </a:spcAft>
            </a:pP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0596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WHAT IS </a:t>
            </a:r>
            <a:r>
              <a:rPr lang="en-AU" sz="3200" b="1" u="sng" dirty="0">
                <a:latin typeface="Arial" panose="020B0604020202020204" pitchFamily="34" charset="0"/>
                <a:cs typeface="Arial" panose="020B0604020202020204" pitchFamily="34" charset="0"/>
              </a:rPr>
              <a:t>EFFECTIVE</a:t>
            </a:r>
            <a:r>
              <a:rPr lang="en-AU" sz="3200" b="1" dirty="0">
                <a:latin typeface="Arial" panose="020B0604020202020204" pitchFamily="34" charset="0"/>
                <a:cs typeface="Arial" panose="020B0604020202020204" pitchFamily="34" charset="0"/>
              </a:rPr>
              <a:t> HUMAN RIGHTS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61637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As we’ve discussed in earlier workshops, the UN Guiding Principles on Business and Human Rights discuss three separate concepts; how organisations might cause, contribute, or be directly linked to human rights issues or modern slavery; to define the organisation’s connection to a negative impact and subsequent duty to provide a remedy. </a:t>
            </a:r>
          </a:p>
          <a:p>
            <a:pPr>
              <a:spcAft>
                <a:spcPts val="600"/>
              </a:spcAft>
            </a:pPr>
            <a:r>
              <a:rPr lang="en-US" sz="2800" dirty="0">
                <a:latin typeface="Arial" panose="020B0604020202020204" pitchFamily="34" charset="0"/>
                <a:cs typeface="Arial" panose="020B0604020202020204" pitchFamily="34" charset="0"/>
              </a:rPr>
              <a:t>These are not rigid categories but rather ‘guiding principles’ designed to assist companies in assessing how they can act responsibly.</a:t>
            </a:r>
          </a:p>
        </p:txBody>
      </p:sp>
    </p:spTree>
    <p:custDataLst>
      <p:tags r:id="rId1"/>
    </p:custDataLst>
    <p:extLst>
      <p:ext uri="{BB962C8B-B14F-4D97-AF65-F5344CB8AC3E}">
        <p14:creationId xmlns:p14="http://schemas.microsoft.com/office/powerpoint/2010/main" val="284784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WHAT IS THE CONTEXT FOR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1461939"/>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Remediation or remedy forms the third pillar of the United Nations ‘Protect, Respect and Remedy’ Framework.</a:t>
            </a:r>
          </a:p>
          <a:p>
            <a:pPr>
              <a:spcAft>
                <a:spcPts val="600"/>
              </a:spcAft>
            </a:pPr>
            <a:endParaRPr lang="en-US" sz="2800" dirty="0">
              <a:latin typeface="Arial" panose="020B0604020202020204" pitchFamily="34" charset="0"/>
              <a:cs typeface="Arial" panose="020B0604020202020204" pitchFamily="34" charset="0"/>
            </a:endParaRPr>
          </a:p>
        </p:txBody>
      </p:sp>
      <p:pic>
        <p:nvPicPr>
          <p:cNvPr id="1028" name="Picture 4" descr="United Nations Guiding Principles on Business and Human Rights (2011) –  Sport and Rights Alliance">
            <a:extLst>
              <a:ext uri="{FF2B5EF4-FFF2-40B4-BE49-F238E27FC236}">
                <a16:creationId xmlns:a16="http://schemas.microsoft.com/office/drawing/2014/main" id="{FA21F7F1-E325-BAA5-FFE2-D915E12CF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982" y="2291732"/>
            <a:ext cx="5948036" cy="43121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769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GRIEVANCE MECHANISMS AND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138499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As mentioned in the last workshop, grievance mechanisms and remediation processes are interconnected and essential for organisations seeking to address their modern slavery risks effectively.</a:t>
            </a:r>
          </a:p>
        </p:txBody>
      </p:sp>
      <p:pic>
        <p:nvPicPr>
          <p:cNvPr id="9" name="Graphic 8" descr="Infinity with solid fill">
            <a:extLst>
              <a:ext uri="{FF2B5EF4-FFF2-40B4-BE49-F238E27FC236}">
                <a16:creationId xmlns:a16="http://schemas.microsoft.com/office/drawing/2014/main" id="{F1EA20F7-D44D-9B2F-9F92-402BE463AD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2309" y="1741422"/>
            <a:ext cx="6107382" cy="5031677"/>
          </a:xfrm>
          <a:prstGeom prst="rect">
            <a:avLst/>
          </a:prstGeom>
        </p:spPr>
      </p:pic>
      <p:sp>
        <p:nvSpPr>
          <p:cNvPr id="10" name="TextBox 9">
            <a:extLst>
              <a:ext uri="{FF2B5EF4-FFF2-40B4-BE49-F238E27FC236}">
                <a16:creationId xmlns:a16="http://schemas.microsoft.com/office/drawing/2014/main" id="{66E4B4B3-0C42-377E-247A-A9FF158726F7}"/>
              </a:ext>
            </a:extLst>
          </p:cNvPr>
          <p:cNvSpPr txBox="1"/>
          <p:nvPr/>
        </p:nvSpPr>
        <p:spPr>
          <a:xfrm>
            <a:off x="4034238" y="3773674"/>
            <a:ext cx="1593669" cy="954107"/>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Grievance mechanisms</a:t>
            </a:r>
            <a:r>
              <a:rPr lang="en-US" b="1" dirty="0">
                <a:solidFill>
                  <a:srgbClr val="002060"/>
                </a:solidFill>
                <a:latin typeface="Arial" panose="020B0604020202020204" pitchFamily="34" charset="0"/>
                <a:cs typeface="Arial" panose="020B0604020202020204" pitchFamily="34" charset="0"/>
              </a:rPr>
              <a:t> </a:t>
            </a:r>
            <a:r>
              <a:rPr lang="en-US" sz="1100" dirty="0">
                <a:solidFill>
                  <a:srgbClr val="002060"/>
                </a:solidFill>
                <a:latin typeface="Arial" panose="020B0604020202020204" pitchFamily="34" charset="0"/>
                <a:cs typeface="Arial" panose="020B0604020202020204" pitchFamily="34" charset="0"/>
              </a:rPr>
              <a:t>To help identify    modern slavery</a:t>
            </a:r>
            <a:endParaRPr lang="en-AU" sz="11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04718EF-5DD6-F696-C430-F503EF188326}"/>
              </a:ext>
            </a:extLst>
          </p:cNvPr>
          <p:cNvSpPr txBox="1"/>
          <p:nvPr/>
        </p:nvSpPr>
        <p:spPr>
          <a:xfrm>
            <a:off x="6645306" y="3773675"/>
            <a:ext cx="1593669" cy="954107"/>
          </a:xfrm>
          <a:prstGeom prst="rect">
            <a:avLst/>
          </a:prstGeom>
          <a:noFill/>
        </p:spPr>
        <p:txBody>
          <a:bodyPr wrap="square" rtlCol="0">
            <a:spAutoFit/>
          </a:bodyPr>
          <a:lstStyle/>
          <a:p>
            <a:pPr algn="r"/>
            <a:r>
              <a:rPr lang="en-US" sz="1600" b="1" dirty="0">
                <a:solidFill>
                  <a:schemeClr val="accent6">
                    <a:lumMod val="50000"/>
                  </a:schemeClr>
                </a:solidFill>
                <a:latin typeface="Arial" panose="020B0604020202020204" pitchFamily="34" charset="0"/>
                <a:cs typeface="Arial" panose="020B0604020202020204" pitchFamily="34" charset="0"/>
              </a:rPr>
              <a:t>Remediation processes </a:t>
            </a:r>
          </a:p>
          <a:p>
            <a:pPr algn="r"/>
            <a:r>
              <a:rPr lang="en-US" sz="1100" dirty="0">
                <a:solidFill>
                  <a:schemeClr val="accent6">
                    <a:lumMod val="50000"/>
                  </a:schemeClr>
                </a:solidFill>
                <a:latin typeface="Arial" panose="020B0604020202020204" pitchFamily="34" charset="0"/>
                <a:cs typeface="Arial" panose="020B0604020202020204" pitchFamily="34" charset="0"/>
              </a:rPr>
              <a:t>To help remedy    modern slavery</a:t>
            </a:r>
            <a:endParaRPr lang="en-AU" sz="1100" dirty="0">
              <a:solidFill>
                <a:schemeClr val="accent6">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8208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REMINDER: GRIEVANCE MECHANISMS / PROCESSES</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5078313"/>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In a human rights and modern slavery context, grievance mechanisms are those systems used to raise, assess, investigate and respond to concerns, feedback and complaints. </a:t>
            </a:r>
          </a:p>
          <a:p>
            <a:pPr>
              <a:spcAft>
                <a:spcPts val="600"/>
              </a:spcAft>
            </a:pPr>
            <a:r>
              <a:rPr lang="en-US" sz="2800" dirty="0">
                <a:latin typeface="Arial" panose="020B0604020202020204" pitchFamily="34" charset="0"/>
                <a:cs typeface="Arial" panose="020B0604020202020204" pitchFamily="34" charset="0"/>
              </a:rPr>
              <a:t>One of the final steps of responding to a grievance is </a:t>
            </a:r>
            <a:r>
              <a:rPr lang="en-US" sz="2800" b="1" dirty="0">
                <a:latin typeface="Arial" panose="020B0604020202020204" pitchFamily="34" charset="0"/>
                <a:cs typeface="Arial" panose="020B0604020202020204" pitchFamily="34" charset="0"/>
              </a:rPr>
              <a:t>remediation</a:t>
            </a:r>
            <a:r>
              <a:rPr lang="en-US" sz="2800" dirty="0">
                <a:latin typeface="Arial" panose="020B0604020202020204" pitchFamily="34" charset="0"/>
                <a:cs typeface="Arial" panose="020B0604020202020204" pitchFamily="34" charset="0"/>
              </a:rPr>
              <a:t>:</a:t>
            </a:r>
          </a:p>
          <a:p>
            <a:pPr marL="1436688" indent="-358775">
              <a:spcAft>
                <a:spcPts val="600"/>
              </a:spcAft>
            </a:pPr>
            <a:r>
              <a:rPr lang="en-US" dirty="0">
                <a:latin typeface="Arial" panose="020B0604020202020204" pitchFamily="34" charset="0"/>
                <a:cs typeface="Arial" panose="020B0604020202020204" pitchFamily="34" charset="0"/>
              </a:rPr>
              <a:t>[Occurrence of harm]…</a:t>
            </a:r>
          </a:p>
          <a:p>
            <a:pPr marL="1436688" indent="26828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Raising the grievance</a:t>
            </a:r>
          </a:p>
          <a:p>
            <a:pPr marL="1893888" lvl="1" indent="26828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Reporting the grievance</a:t>
            </a:r>
          </a:p>
          <a:p>
            <a:pPr marL="2351088" lvl="2" indent="26828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Acknowledging the grievance</a:t>
            </a:r>
          </a:p>
          <a:p>
            <a:pPr marL="2808288" lvl="3" indent="26828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Assessing the grievance</a:t>
            </a:r>
          </a:p>
          <a:p>
            <a:pPr marL="3265488" lvl="4" indent="26828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Investigating the grievance</a:t>
            </a:r>
          </a:p>
          <a:p>
            <a:pPr marL="3722688" lvl="5" indent="26828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Resolving the grievance</a:t>
            </a:r>
          </a:p>
          <a:p>
            <a:pPr marL="4179888" lvl="6" indent="268288">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Remediating the grievance</a:t>
            </a:r>
          </a:p>
          <a:p>
            <a:pPr marL="4637088" lvl="7" indent="268288">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Ensuring that the grievance will not be repeated</a:t>
            </a:r>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3128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DISCUSSION QUESTION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50892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Do the AusLSA Co-Lab participants’ organisations currently have an established </a:t>
            </a:r>
            <a:r>
              <a:rPr lang="en-US" sz="2800" b="1" dirty="0">
                <a:latin typeface="Arial" panose="020B0604020202020204" pitchFamily="34" charset="0"/>
                <a:cs typeface="Arial" panose="020B0604020202020204" pitchFamily="34" charset="0"/>
              </a:rPr>
              <a:t>modern slavery </a:t>
            </a:r>
            <a:r>
              <a:rPr lang="en-US" sz="2800" dirty="0">
                <a:latin typeface="Arial" panose="020B0604020202020204" pitchFamily="34" charset="0"/>
                <a:cs typeface="Arial" panose="020B0604020202020204" pitchFamily="34" charset="0"/>
              </a:rPr>
              <a:t>remediation process in place?</a:t>
            </a:r>
          </a:p>
          <a:p>
            <a:pPr>
              <a:spcAft>
                <a:spcPts val="600"/>
              </a:spcAft>
            </a:pPr>
            <a:endParaRPr lang="en-US" sz="2800" dirty="0">
              <a:latin typeface="Arial" panose="020B0604020202020204" pitchFamily="34" charset="0"/>
              <a:cs typeface="Arial" panose="020B0604020202020204" pitchFamily="34" charset="0"/>
            </a:endParaRPr>
          </a:p>
          <a:p>
            <a:pPr marL="1346200" indent="-627063">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Yes, established</a:t>
            </a:r>
          </a:p>
          <a:p>
            <a:pPr marL="1346200" indent="-627063">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Not yet</a:t>
            </a:r>
          </a:p>
          <a:p>
            <a:pPr marL="1346200" indent="-627063">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Under development</a:t>
            </a:r>
          </a:p>
          <a:p>
            <a:pPr marL="719137">
              <a:spcAft>
                <a:spcPts val="600"/>
              </a:spcAft>
            </a:pPr>
            <a:endParaRPr lang="en-US" sz="2800" dirty="0">
              <a:latin typeface="Arial" panose="020B0604020202020204" pitchFamily="34" charset="0"/>
              <a:cs typeface="Arial" panose="020B0604020202020204" pitchFamily="34" charset="0"/>
            </a:endParaRPr>
          </a:p>
          <a:p>
            <a:pPr marL="719137">
              <a:spcAft>
                <a:spcPts val="600"/>
              </a:spcAft>
            </a:pPr>
            <a:endParaRPr lang="en-US" sz="2800" dirty="0">
              <a:latin typeface="Arial" panose="020B0604020202020204" pitchFamily="34" charset="0"/>
              <a:cs typeface="Arial" panose="020B0604020202020204" pitchFamily="34" charset="0"/>
            </a:endParaRPr>
          </a:p>
          <a:p>
            <a:pPr algn="r">
              <a:spcAft>
                <a:spcPts val="600"/>
              </a:spcAft>
            </a:pPr>
            <a:r>
              <a:rPr lang="en-US" sz="2800" i="1" dirty="0">
                <a:latin typeface="Arial" panose="020B0604020202020204" pitchFamily="34" charset="0"/>
                <a:cs typeface="Arial" panose="020B0604020202020204" pitchFamily="34" charset="0"/>
              </a:rPr>
              <a:t>[Please come off mute, or write in the Chat box]</a:t>
            </a:r>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3580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DISCUSSION QUESTION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50892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How have AusLSA Co-Lab participants’ organisations developed their </a:t>
            </a:r>
            <a:r>
              <a:rPr lang="en-US" sz="2800" b="1" dirty="0">
                <a:latin typeface="Arial" panose="020B0604020202020204" pitchFamily="34" charset="0"/>
                <a:cs typeface="Arial" panose="020B0604020202020204" pitchFamily="34" charset="0"/>
              </a:rPr>
              <a:t>modern slavery </a:t>
            </a:r>
            <a:r>
              <a:rPr lang="en-US" sz="2800" dirty="0">
                <a:latin typeface="Arial" panose="020B0604020202020204" pitchFamily="34" charset="0"/>
                <a:cs typeface="Arial" panose="020B0604020202020204" pitchFamily="34" charset="0"/>
              </a:rPr>
              <a:t>remediation processes?</a:t>
            </a:r>
          </a:p>
          <a:p>
            <a:pPr>
              <a:spcAft>
                <a:spcPts val="600"/>
              </a:spcAft>
            </a:pPr>
            <a:endParaRPr lang="en-US" sz="2800" dirty="0">
              <a:latin typeface="Arial" panose="020B0604020202020204" pitchFamily="34" charset="0"/>
              <a:cs typeface="Arial" panose="020B0604020202020204" pitchFamily="34" charset="0"/>
            </a:endParaRPr>
          </a:p>
          <a:p>
            <a:pPr marL="1346200" indent="-627063">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Using internal expertise</a:t>
            </a:r>
          </a:p>
          <a:p>
            <a:pPr marL="1346200" indent="-627063">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Using both internal and external expertise</a:t>
            </a:r>
          </a:p>
          <a:p>
            <a:pPr marL="1346200" indent="-627063">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Involving worker representative bodies such as unions</a:t>
            </a:r>
          </a:p>
          <a:p>
            <a:pPr marL="1346200" indent="-627063">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Other</a:t>
            </a:r>
          </a:p>
          <a:p>
            <a:pPr algn="r">
              <a:spcAft>
                <a:spcPts val="600"/>
              </a:spcAft>
            </a:pPr>
            <a:endParaRPr lang="en-US" sz="2800" i="1" dirty="0">
              <a:latin typeface="Arial" panose="020B0604020202020204" pitchFamily="34" charset="0"/>
              <a:cs typeface="Arial" panose="020B0604020202020204" pitchFamily="34" charset="0"/>
            </a:endParaRPr>
          </a:p>
          <a:p>
            <a:pPr algn="r">
              <a:spcAft>
                <a:spcPts val="600"/>
              </a:spcAft>
            </a:pPr>
            <a:r>
              <a:rPr lang="en-US" sz="2800" i="1" dirty="0">
                <a:latin typeface="Arial" panose="020B0604020202020204" pitchFamily="34" charset="0"/>
                <a:cs typeface="Arial" panose="020B0604020202020204" pitchFamily="34" charset="0"/>
              </a:rPr>
              <a:t>[Please come off mute, or write in the Chat box]</a:t>
            </a:r>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4601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C84D-4BFC-4A40-A99A-256930469969}"/>
              </a:ext>
            </a:extLst>
          </p:cNvPr>
          <p:cNvSpPr>
            <a:spLocks noGrp="1"/>
          </p:cNvSpPr>
          <p:nvPr>
            <p:ph type="ctrTitle"/>
          </p:nvPr>
        </p:nvSpPr>
        <p:spPr>
          <a:xfrm>
            <a:off x="7262951" y="2777270"/>
            <a:ext cx="4929049" cy="2743200"/>
          </a:xfrm>
        </p:spPr>
        <p:txBody>
          <a:bodyPr anchor="b">
            <a:normAutofit fontScale="90000"/>
          </a:bodyPr>
          <a:lstStyle/>
          <a:p>
            <a:pPr lvl="1" algn="l">
              <a:tabLst>
                <a:tab pos="2600325" algn="l"/>
              </a:tabLst>
            </a:pPr>
            <a:r>
              <a:rPr lang="en-AU" sz="6000" b="1" dirty="0">
                <a:solidFill>
                  <a:schemeClr val="tx1"/>
                </a:solidFill>
              </a:rPr>
              <a:t>Introducing</a:t>
            </a:r>
            <a:br>
              <a:rPr lang="en-AU" sz="6000" b="1" dirty="0">
                <a:solidFill>
                  <a:schemeClr val="tx1"/>
                </a:solidFill>
              </a:rPr>
            </a:br>
            <a:br>
              <a:rPr lang="en-AU" sz="6000" b="1" dirty="0">
                <a:solidFill>
                  <a:schemeClr val="tx1"/>
                </a:solidFill>
              </a:rPr>
            </a:br>
            <a:r>
              <a:rPr lang="en-US" sz="3100" b="1" i="0" dirty="0">
                <a:solidFill>
                  <a:schemeClr val="tx1"/>
                </a:solidFill>
                <a:effectLst/>
                <a:latin typeface="Segoe UI" panose="020B0502040204020203" pitchFamily="34" charset="0"/>
              </a:rPr>
              <a:t>Professor Justine Nolan</a:t>
            </a:r>
            <a:br>
              <a:rPr lang="en-US" sz="3100" b="1" i="0" dirty="0">
                <a:solidFill>
                  <a:schemeClr val="tx1"/>
                </a:solidFill>
                <a:effectLst/>
                <a:latin typeface="Segoe UI" panose="020B0502040204020203" pitchFamily="34" charset="0"/>
              </a:rPr>
            </a:br>
            <a:br>
              <a:rPr lang="en-US" sz="900" b="1" i="0" dirty="0">
                <a:solidFill>
                  <a:schemeClr val="tx1"/>
                </a:solidFill>
                <a:effectLst/>
                <a:latin typeface="Segoe UI" panose="020B0502040204020203" pitchFamily="34" charset="0"/>
              </a:rPr>
            </a:br>
            <a:r>
              <a:rPr lang="en-US" sz="3100" b="1" i="0" dirty="0">
                <a:solidFill>
                  <a:schemeClr val="tx1"/>
                </a:solidFill>
                <a:effectLst/>
                <a:latin typeface="Segoe UI" panose="020B0502040204020203" pitchFamily="34" charset="0"/>
              </a:rPr>
              <a:t>Director, Australian Human Rights Institute at UNSW</a:t>
            </a:r>
            <a:br>
              <a:rPr lang="en-US" sz="3100" b="1" i="0" dirty="0">
                <a:solidFill>
                  <a:schemeClr val="tx1"/>
                </a:solidFill>
                <a:effectLst/>
                <a:latin typeface="Segoe UI" panose="020B0502040204020203" pitchFamily="34" charset="0"/>
              </a:rPr>
            </a:br>
            <a:br>
              <a:rPr lang="en-US" sz="900" b="1" i="0" dirty="0">
                <a:solidFill>
                  <a:schemeClr val="tx1"/>
                </a:solidFill>
                <a:effectLst/>
                <a:latin typeface="Segoe UI" panose="020B0502040204020203" pitchFamily="34" charset="0"/>
              </a:rPr>
            </a:br>
            <a:r>
              <a:rPr lang="en-US" sz="3100" b="1" i="0" dirty="0">
                <a:solidFill>
                  <a:schemeClr val="tx1"/>
                </a:solidFill>
                <a:effectLst/>
                <a:latin typeface="Segoe UI" panose="020B0502040204020203" pitchFamily="34" charset="0"/>
              </a:rPr>
              <a:t>Professor in the Faculty of Law and Justice at UNSW</a:t>
            </a:r>
            <a:endParaRPr lang="en-AU" sz="3100" b="1" dirty="0">
              <a:solidFill>
                <a:schemeClr val="tx1"/>
              </a:solidFill>
            </a:endParaRP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967AC7D-B5E8-4BF3-B828-3053DDB80014}"/>
              </a:ext>
            </a:extLst>
          </p:cNvPr>
          <p:cNvPicPr>
            <a:picLocks noChangeAspect="1"/>
          </p:cNvPicPr>
          <p:nvPr/>
        </p:nvPicPr>
        <p:blipFill rotWithShape="1">
          <a:blip r:embed="rId4"/>
          <a:srcRect l="19155"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ustDataLst>
      <p:tags r:id="rId1"/>
    </p:custDataLst>
    <p:extLst>
      <p:ext uri="{BB962C8B-B14F-4D97-AF65-F5344CB8AC3E}">
        <p14:creationId xmlns:p14="http://schemas.microsoft.com/office/powerpoint/2010/main" val="185732873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C84D-4BFC-4A40-A99A-256930469969}"/>
              </a:ext>
            </a:extLst>
          </p:cNvPr>
          <p:cNvSpPr>
            <a:spLocks noGrp="1"/>
          </p:cNvSpPr>
          <p:nvPr>
            <p:ph type="ctrTitle"/>
          </p:nvPr>
        </p:nvSpPr>
        <p:spPr>
          <a:xfrm>
            <a:off x="7438488" y="1608144"/>
            <a:ext cx="4559746" cy="2743200"/>
          </a:xfrm>
        </p:spPr>
        <p:txBody>
          <a:bodyPr anchor="b">
            <a:normAutofit/>
          </a:bodyPr>
          <a:lstStyle/>
          <a:p>
            <a:pPr lvl="1" algn="l">
              <a:tabLst>
                <a:tab pos="2600325" algn="l"/>
              </a:tabLst>
            </a:pPr>
            <a:r>
              <a:rPr lang="en-AU" sz="6000" b="1" dirty="0">
                <a:solidFill>
                  <a:schemeClr val="tx1"/>
                </a:solidFill>
              </a:rPr>
              <a:t>Questions</a:t>
            </a:r>
            <a:br>
              <a:rPr lang="en-AU" sz="6000" b="1" dirty="0">
                <a:solidFill>
                  <a:schemeClr val="tx1"/>
                </a:solidFill>
              </a:rPr>
            </a:br>
            <a:endParaRPr lang="en-AU" sz="3100" b="1" dirty="0">
              <a:solidFill>
                <a:schemeClr val="tx1"/>
              </a:solidFill>
            </a:endParaRP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967AC7D-B5E8-4BF3-B828-3053DDB80014}"/>
              </a:ext>
            </a:extLst>
          </p:cNvPr>
          <p:cNvPicPr>
            <a:picLocks noChangeAspect="1"/>
          </p:cNvPicPr>
          <p:nvPr/>
        </p:nvPicPr>
        <p:blipFill rotWithShape="1">
          <a:blip r:embed="rId4"/>
          <a:srcRect l="19155"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ustDataLst>
      <p:tags r:id="rId1"/>
    </p:custDataLst>
    <p:extLst>
      <p:ext uri="{BB962C8B-B14F-4D97-AF65-F5344CB8AC3E}">
        <p14:creationId xmlns:p14="http://schemas.microsoft.com/office/powerpoint/2010/main" val="6529092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11996C6-E658-45C2-A28A-3535EEA1D7E7}"/>
              </a:ext>
            </a:extLst>
          </p:cNvPr>
          <p:cNvSpPr>
            <a:spLocks noGrp="1"/>
          </p:cNvSpPr>
          <p:nvPr>
            <p:ph type="title"/>
          </p:nvPr>
        </p:nvSpPr>
        <p:spPr>
          <a:xfrm>
            <a:off x="197177" y="4371975"/>
            <a:ext cx="4252275" cy="1173700"/>
          </a:xfrm>
        </p:spPr>
        <p:txBody>
          <a:bodyPr anchor="t">
            <a:normAutofit/>
          </a:bodyPr>
          <a:lstStyle/>
          <a:p>
            <a:r>
              <a:rPr lang="en-AU" sz="3700" dirty="0">
                <a:solidFill>
                  <a:schemeClr val="bg1"/>
                </a:solidFill>
              </a:rPr>
              <a:t>Acknowledgement of  Country</a:t>
            </a:r>
          </a:p>
        </p:txBody>
      </p:sp>
      <p:pic>
        <p:nvPicPr>
          <p:cNvPr id="5" name="Content Placeholder 4" descr="A picture containing tree, outdoor, nature, night sky&#10;&#10;Description automatically generated">
            <a:extLst>
              <a:ext uri="{FF2B5EF4-FFF2-40B4-BE49-F238E27FC236}">
                <a16:creationId xmlns:a16="http://schemas.microsoft.com/office/drawing/2014/main" id="{5DFF28B6-C70B-4D95-85B2-455DA7232B48}"/>
              </a:ext>
            </a:extLst>
          </p:cNvPr>
          <p:cNvPicPr>
            <a:picLocks noChangeAspect="1"/>
          </p:cNvPicPr>
          <p:nvPr/>
        </p:nvPicPr>
        <p:blipFill rotWithShape="1">
          <a:blip r:embed="rId4">
            <a:extLst>
              <a:ext uri="{28A0092B-C50C-407E-A947-70E740481C1C}">
                <a14:useLocalDpi xmlns:a14="http://schemas.microsoft.com/office/drawing/2010/main" val="0"/>
              </a:ext>
            </a:extLst>
          </a:blip>
          <a:srcRect t="30930" b="5605"/>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23" name="Group 18">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 name="Freeform: Shape 19">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Content Placeholder 8">
            <a:extLst>
              <a:ext uri="{FF2B5EF4-FFF2-40B4-BE49-F238E27FC236}">
                <a16:creationId xmlns:a16="http://schemas.microsoft.com/office/drawing/2014/main" id="{E21FF93B-FACA-1BE2-D5AA-04DC7E7CA4C9}"/>
              </a:ext>
            </a:extLst>
          </p:cNvPr>
          <p:cNvSpPr>
            <a:spLocks noGrp="1"/>
          </p:cNvSpPr>
          <p:nvPr>
            <p:ph idx="1"/>
          </p:nvPr>
        </p:nvSpPr>
        <p:spPr>
          <a:xfrm>
            <a:off x="5199017" y="4371975"/>
            <a:ext cx="6795805" cy="2238375"/>
          </a:xfrm>
        </p:spPr>
        <p:txBody>
          <a:bodyPr>
            <a:noAutofit/>
          </a:bodyPr>
          <a:lstStyle/>
          <a:p>
            <a:pPr marL="0" marR="0" lvl="0" indent="0" defTabSz="914400" rtl="0" eaLnBrk="1" fontAlgn="auto" latinLnBrk="0" hangingPunct="1">
              <a:spcBef>
                <a:spcPts val="1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1">
                    <a:alpha val="80000"/>
                  </a:schemeClr>
                </a:solidFill>
                <a:effectLst/>
                <a:uLnTx/>
                <a:uFillTx/>
                <a:latin typeface="Calibri" panose="020F0502020204030204"/>
                <a:ea typeface="+mn-ea"/>
                <a:cs typeface="+mn-cs"/>
              </a:rPr>
              <a:t>In the spirit of </a:t>
            </a:r>
            <a:r>
              <a:rPr lang="en-US" sz="1800" dirty="0">
                <a:solidFill>
                  <a:schemeClr val="bg1">
                    <a:alpha val="80000"/>
                  </a:schemeClr>
                </a:solidFill>
                <a:latin typeface="Calibri" panose="020F0502020204030204"/>
              </a:rPr>
              <a:t>reconciliation, we begin today by acknowledging the traditional custodians of all the lands from which we join today’s workshop. We and recognise the continuation of the cultural, spiritual and educational connection that Aboriginal and Torres Strait Islander peoples have to their lands. </a:t>
            </a:r>
          </a:p>
          <a:p>
            <a:pPr marL="0" marR="0" lvl="0" indent="0" defTabSz="914400" rtl="0" eaLnBrk="1" fontAlgn="auto" latinLnBrk="0" hangingPunct="1">
              <a:spcBef>
                <a:spcPts val="1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1">
                    <a:alpha val="80000"/>
                  </a:schemeClr>
                </a:solidFill>
                <a:effectLst/>
                <a:uLnTx/>
                <a:uFillTx/>
                <a:latin typeface="Calibri" panose="020F0502020204030204"/>
                <a:ea typeface="+mn-ea"/>
                <a:cs typeface="+mn-cs"/>
              </a:rPr>
              <a:t>We pay our respects to their elders past and present and extend a special welcome to Aboriginal and Torres Strait Islander peoples joining with us today.</a:t>
            </a:r>
            <a:endParaRPr lang="en-US" sz="1800" dirty="0">
              <a:solidFill>
                <a:schemeClr val="bg1">
                  <a:alpha val="80000"/>
                </a:schemeClr>
              </a:solidFill>
            </a:endParaRPr>
          </a:p>
        </p:txBody>
      </p:sp>
      <p:pic>
        <p:nvPicPr>
          <p:cNvPr id="3" name="Picture 2" descr="Text&#10;&#10;Description automatically generated">
            <a:extLst>
              <a:ext uri="{FF2B5EF4-FFF2-40B4-BE49-F238E27FC236}">
                <a16:creationId xmlns:a16="http://schemas.microsoft.com/office/drawing/2014/main" id="{A1150454-7149-B48B-1862-F9B585621871}"/>
              </a:ext>
            </a:extLst>
          </p:cNvPr>
          <p:cNvPicPr>
            <a:picLocks noChangeAspect="1"/>
          </p:cNvPicPr>
          <p:nvPr/>
        </p:nvPicPr>
        <p:blipFill>
          <a:blip r:embed="rId6">
            <a:alphaModFix amt="59000"/>
            <a:extLst>
              <a:ext uri="{28A0092B-C50C-407E-A947-70E740481C1C}">
                <a14:useLocalDpi xmlns:a14="http://schemas.microsoft.com/office/drawing/2010/main" val="0"/>
              </a:ext>
            </a:extLst>
          </a:blip>
          <a:stretch>
            <a:fillRect/>
          </a:stretch>
        </p:blipFill>
        <p:spPr>
          <a:xfrm>
            <a:off x="0" y="5681435"/>
            <a:ext cx="1728788" cy="1176565"/>
          </a:xfrm>
          <a:prstGeom prst="rect">
            <a:avLst/>
          </a:prstGeom>
        </p:spPr>
      </p:pic>
    </p:spTree>
    <p:custDataLst>
      <p:tags r:id="rId1"/>
    </p:custDataLst>
    <p:extLst>
      <p:ext uri="{BB962C8B-B14F-4D97-AF65-F5344CB8AC3E}">
        <p14:creationId xmlns:p14="http://schemas.microsoft.com/office/powerpoint/2010/main" val="156338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EXTENT OF INVOLVEMENT</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616375"/>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When modern slavery is identified, businesses need to determine the extent of their involvement and the leverage they have to remediate adverse impacts on rights-holders.</a:t>
            </a:r>
          </a:p>
          <a:p>
            <a:pPr>
              <a:spcAft>
                <a:spcPts val="600"/>
              </a:spcAft>
            </a:pPr>
            <a:r>
              <a:rPr lang="en-US" sz="2800" dirty="0">
                <a:latin typeface="Arial" panose="020B0604020202020204" pitchFamily="34" charset="0"/>
                <a:cs typeface="Arial" panose="020B0604020202020204" pitchFamily="34" charset="0"/>
              </a:rPr>
              <a:t>As mentioned, the UN Guiding Principles on Business and Human Rights discuss three separate concepts; how organisations might cause, contribute, or be directly linked to human rights issues or modern slavery; to define the organisation’s connection to a negative impact and subsequent duty to provide a remedy.</a:t>
            </a:r>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602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WHAT ROLES ARE IMPORTANT IN REMEDIATION?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5016758"/>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modern slavery remediation is often a multi-stakeholder process. Depending on the extent of involvement in the harm and the leverage the business has, it may need to work with a diverse range of internal and external stakeholders to make things right, including:</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Rights-holders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Organisations (businesses, suppliers)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Internal stakeholders (HR, Risk and Compliance, Legal, Executive)</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Other external stakeholders (Government, law enforcement, courts and tribunals, NGOs, industry bodies, unions, media, etc.)</a:t>
            </a:r>
          </a:p>
          <a:p>
            <a:pPr>
              <a:spcAft>
                <a:spcPts val="600"/>
              </a:spcAft>
            </a:pPr>
            <a:endParaRPr lang="en-US" sz="2800" dirty="0">
              <a:latin typeface="Arial" panose="020B0604020202020204" pitchFamily="34" charset="0"/>
              <a:cs typeface="Arial" panose="020B0604020202020204" pitchFamily="34" charset="0"/>
            </a:endParaRP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3183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LEVERAGE AND CHANGE</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84720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Leverage is the ability of businesses to effect change in the operations and supply chain practices causing modern slavery. As the extent of a business’ involvement differs, the leverage of that business may vary throughout its remediation process, but is likely to be through:</a:t>
            </a:r>
          </a:p>
          <a:p>
            <a:pPr>
              <a:spcAft>
                <a:spcPts val="600"/>
              </a:spcAft>
            </a:pPr>
            <a:r>
              <a:rPr lang="en-US" sz="2800" dirty="0">
                <a:latin typeface="Arial" panose="020B0604020202020204" pitchFamily="34" charset="0"/>
                <a:cs typeface="Arial" panose="020B0604020202020204" pitchFamily="34" charset="0"/>
              </a:rPr>
              <a:t>– Commercial leverage (business relationships / supplier engagement)</a:t>
            </a:r>
          </a:p>
          <a:p>
            <a:pPr>
              <a:spcAft>
                <a:spcPts val="600"/>
              </a:spcAft>
            </a:pPr>
            <a:r>
              <a:rPr lang="en-US" sz="2800" dirty="0">
                <a:latin typeface="Arial" panose="020B0604020202020204" pitchFamily="34" charset="0"/>
                <a:cs typeface="Arial" panose="020B0604020202020204" pitchFamily="34" charset="0"/>
              </a:rPr>
              <a:t>– Internal leverage (management systems, training and controls)</a:t>
            </a:r>
          </a:p>
          <a:p>
            <a:pPr>
              <a:spcAft>
                <a:spcPts val="600"/>
              </a:spcAft>
            </a:pPr>
            <a:r>
              <a:rPr lang="en-US" sz="2800" dirty="0">
                <a:latin typeface="Arial" panose="020B0604020202020204" pitchFamily="34" charset="0"/>
                <a:cs typeface="Arial" panose="020B0604020202020204" pitchFamily="34" charset="0"/>
              </a:rPr>
              <a:t>– External leverage (collaboration with stakeholders)</a:t>
            </a:r>
          </a:p>
          <a:p>
            <a:pPr>
              <a:spcAft>
                <a:spcPts val="600"/>
              </a:spcAft>
            </a:pPr>
            <a:r>
              <a:rPr lang="en-US" sz="2800" dirty="0">
                <a:latin typeface="Arial" panose="020B0604020202020204" pitchFamily="34" charset="0"/>
                <a:cs typeface="Arial" panose="020B0604020202020204" pitchFamily="34" charset="0"/>
              </a:rPr>
              <a:t>– Lack of leverage (organisations may lack leverage; consider ending).</a:t>
            </a:r>
          </a:p>
        </p:txBody>
      </p:sp>
    </p:spTree>
    <p:custDataLst>
      <p:tags r:id="rId1"/>
    </p:custDataLst>
    <p:extLst>
      <p:ext uri="{BB962C8B-B14F-4D97-AF65-F5344CB8AC3E}">
        <p14:creationId xmlns:p14="http://schemas.microsoft.com/office/powerpoint/2010/main" val="67032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CHANGE MANAGEMENT OR RESPONSIBLE EXIT</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770263"/>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If your organisation decides to remain in the supplier relationship, it is good practice to demonstrate ongoing efforts to mitigate the modern slavery (i.e. performance / change management).</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r>
              <a:rPr lang="en-US" sz="2800" dirty="0">
                <a:latin typeface="Arial" panose="020B0604020202020204" pitchFamily="34" charset="0"/>
                <a:cs typeface="Arial" panose="020B0604020202020204" pitchFamily="34" charset="0"/>
              </a:rPr>
              <a:t>A ‘responsible exit’ is when a business takes human right due diligence measures to minimise any potential harm to impacted rights-holders, as a result of ending a business relationship. Responsible exit may also be referred to as responsible disengagement.</a:t>
            </a:r>
          </a:p>
        </p:txBody>
      </p:sp>
    </p:spTree>
    <p:custDataLst>
      <p:tags r:id="rId1"/>
    </p:custDataLst>
    <p:extLst>
      <p:ext uri="{BB962C8B-B14F-4D97-AF65-F5344CB8AC3E}">
        <p14:creationId xmlns:p14="http://schemas.microsoft.com/office/powerpoint/2010/main" val="93392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POTENTIAL R</a:t>
            </a:r>
            <a:r>
              <a:rPr lang="en-AU" sz="3200" b="1" dirty="0">
                <a:latin typeface="Arial" panose="020B0604020202020204" pitchFamily="34" charset="0"/>
                <a:cs typeface="Arial" panose="020B0604020202020204" pitchFamily="34" charset="0"/>
              </a:rPr>
              <a:t>EMEDIES: RESTITUTION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570208"/>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Restitution involves correcting and restoring whatever has been lost and returning the rights-holder to the state before the harm(s) occurred. For example:</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Reinstating a promotion to a rights-holder that was originally dismissed due to discrimination.</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A rights-holder is able to return to their place of residence which they were previously taken away from or displaced.</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70567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POTENTIAL R</a:t>
            </a:r>
            <a:r>
              <a:rPr lang="en-AU" sz="3200" b="1" dirty="0">
                <a:latin typeface="Arial" panose="020B0604020202020204" pitchFamily="34" charset="0"/>
                <a:cs typeface="Arial" panose="020B0604020202020204" pitchFamily="34" charset="0"/>
              </a:rPr>
              <a:t>EMEDIES: COMPENSATION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227754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Compensation includes financial and non-financial rewards for any economically assessable damage. For example:</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Repaying the unpaid overtime hours of a rights-holder.</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Supporting the costs of legal assistance or visa fees.</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4872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POTENTIAL R</a:t>
            </a:r>
            <a:r>
              <a:rPr lang="en-AU" sz="3200" b="1" dirty="0">
                <a:latin typeface="Arial" panose="020B0604020202020204" pitchFamily="34" charset="0"/>
                <a:cs typeface="Arial" panose="020B0604020202020204" pitchFamily="34" charset="0"/>
              </a:rPr>
              <a:t>EMEDIES: REHABILITATION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172093" cy="3493264"/>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Rehabilitation includes services to continue to care for the impacted rights-holder. For example:</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Collaborating with an NGO to provide psychological counselling and social services to support a rights-holder’s integration back into society.</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Offering vocational training to build a rights-holder’s formal qualifications or work experience.</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3227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POTENTIAL R</a:t>
            </a:r>
            <a:r>
              <a:rPr lang="en-AU" sz="3200" b="1" dirty="0">
                <a:latin typeface="Arial" panose="020B0604020202020204" pitchFamily="34" charset="0"/>
                <a:cs typeface="Arial" panose="020B0604020202020204" pitchFamily="34" charset="0"/>
              </a:rPr>
              <a:t>EMEDIES: SATISFACTION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585871"/>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Satisfaction involves restoring the dignity, reputation and rights of the impacted rights-holder. For example:</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Responsibly exiting a business relationship causing modern slavery.</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Publicly </a:t>
            </a:r>
            <a:r>
              <a:rPr lang="en-US" sz="2800" dirty="0" err="1">
                <a:latin typeface="Arial" panose="020B0604020202020204" pitchFamily="34" charset="0"/>
                <a:cs typeface="Arial" panose="020B0604020202020204" pitchFamily="34" charset="0"/>
              </a:rPr>
              <a:t>apologising</a:t>
            </a:r>
            <a:r>
              <a:rPr lang="en-US" sz="2800" dirty="0">
                <a:latin typeface="Arial" panose="020B0604020202020204" pitchFamily="34" charset="0"/>
                <a:cs typeface="Arial" panose="020B0604020202020204" pitchFamily="34" charset="0"/>
              </a:rPr>
              <a:t> and accepting responsibility of the modern slavery a business is involved with.</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Protecting the safety and interests of the impacted rightsholder, including their truth and their family.</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Punitive sanctions, such as fines, for not meeting mandatory reporting under Modern Slavery Acts.</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14705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POTENTIAL R</a:t>
            </a:r>
            <a:r>
              <a:rPr lang="en-AU" sz="3200" b="1" dirty="0">
                <a:latin typeface="Arial" panose="020B0604020202020204" pitchFamily="34" charset="0"/>
                <a:cs typeface="Arial" panose="020B0604020202020204" pitchFamily="34" charset="0"/>
              </a:rPr>
              <a:t>EMEDIES: NON-REPETITION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431983"/>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Guarantees of non-repetition are actions to prevent and mitigate future modern slavery. For example:</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Sharing learnings from incidents of modern slavery within Australian property and construction businesses.</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Ensuring that circumstances that led to modern slavery have been changed and risk management has been improved.</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Regularly reviewing and reforming modern slavery grievance mechanisms and remediation processes for continuous improvement.</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9284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PUTTING THIS INTO PRACTICE</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84720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To support your modern slavery remediation processes: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Establish and socialise a remediation policy with a formal accountability structure and communicate this to your suppliers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Publicise your remediation policy in various, easy-to-find places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Adapt and translate your remediation policy and process to local cultures, languages and workplaces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Restore agency to impacted rights-holders by encouraging their active participation in all stages of the remediation process.</a:t>
            </a:r>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1930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1616-EFD6-449E-B63E-AD1EC08E7011}"/>
              </a:ext>
            </a:extLst>
          </p:cNvPr>
          <p:cNvSpPr>
            <a:spLocks noGrp="1"/>
          </p:cNvSpPr>
          <p:nvPr>
            <p:ph type="ctrTitle"/>
          </p:nvPr>
        </p:nvSpPr>
        <p:spPr>
          <a:xfrm>
            <a:off x="430611" y="1396289"/>
            <a:ext cx="5325765"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Objectives - reminder  </a:t>
            </a:r>
          </a:p>
        </p:txBody>
      </p:sp>
      <p:sp>
        <p:nvSpPr>
          <p:cNvPr id="3" name="Subtitle 2">
            <a:extLst>
              <a:ext uri="{FF2B5EF4-FFF2-40B4-BE49-F238E27FC236}">
                <a16:creationId xmlns:a16="http://schemas.microsoft.com/office/drawing/2014/main" id="{487EDA67-3520-48D4-A7A0-BD34264959E9}"/>
              </a:ext>
            </a:extLst>
          </p:cNvPr>
          <p:cNvSpPr>
            <a:spLocks noGrp="1"/>
          </p:cNvSpPr>
          <p:nvPr>
            <p:ph type="subTitle" idx="1"/>
          </p:nvPr>
        </p:nvSpPr>
        <p:spPr>
          <a:xfrm>
            <a:off x="805544" y="2871982"/>
            <a:ext cx="5892436" cy="3181684"/>
          </a:xfrm>
        </p:spPr>
        <p:txBody>
          <a:bodyPr vert="horz" lIns="91440" tIns="45720" rIns="91440" bIns="45720" rtlCol="0" anchor="t">
            <a:normAutofit/>
          </a:bodyPr>
          <a:lstStyle/>
          <a:p>
            <a:pPr marL="342900" indent="-228600" algn="l">
              <a:buFont typeface="Arial" panose="020B0604020202020204" pitchFamily="34" charset="0"/>
              <a:buChar char="•"/>
            </a:pPr>
            <a:endParaRPr lang="en-US" sz="1500" dirty="0"/>
          </a:p>
          <a:p>
            <a:pPr marL="342900" indent="-228600" algn="l">
              <a:buFont typeface="Arial" panose="020B0604020202020204" pitchFamily="34" charset="0"/>
              <a:buChar char="•"/>
            </a:pPr>
            <a:endParaRPr lang="en-US" sz="1500" dirty="0"/>
          </a:p>
        </p:txBody>
      </p:sp>
      <p:sp>
        <p:nvSpPr>
          <p:cNvPr id="12" name="Freeform: Shape 11">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BF1852E-A55C-4E28-BC8F-F50623D20325}"/>
              </a:ext>
            </a:extLst>
          </p:cNvPr>
          <p:cNvPicPr>
            <a:picLocks noChangeAspect="1"/>
          </p:cNvPicPr>
          <p:nvPr/>
        </p:nvPicPr>
        <p:blipFill rotWithShape="1">
          <a:blip r:embed="rId4"/>
          <a:srcRect t="1787" r="-1" b="-1"/>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4" name="Freeform: Shape 13">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632C78F-9E52-492D-9E6F-090150F14107}"/>
              </a:ext>
            </a:extLst>
          </p:cNvPr>
          <p:cNvPicPr>
            <a:picLocks noChangeAspect="1"/>
          </p:cNvPicPr>
          <p:nvPr/>
        </p:nvPicPr>
        <p:blipFill rotWithShape="1">
          <a:blip r:embed="rId5"/>
          <a:srcRect l="31340" r="1" b="1"/>
          <a:stretch/>
        </p:blipFill>
        <p:spPr>
          <a:xfrm rot="-3420000" flipH="1">
            <a:off x="5969104" y="2910706"/>
            <a:ext cx="7684713" cy="5427550"/>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6" name="TextBox 5">
            <a:extLst>
              <a:ext uri="{FF2B5EF4-FFF2-40B4-BE49-F238E27FC236}">
                <a16:creationId xmlns:a16="http://schemas.microsoft.com/office/drawing/2014/main" id="{3DD31B2E-5602-9DF1-12F7-F40FA6EC19B2}"/>
              </a:ext>
            </a:extLst>
          </p:cNvPr>
          <p:cNvSpPr txBox="1"/>
          <p:nvPr/>
        </p:nvSpPr>
        <p:spPr>
          <a:xfrm>
            <a:off x="418929" y="2445201"/>
            <a:ext cx="6637854"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white"/>
                </a:solidFill>
                <a:latin typeface="Calibri" panose="020F0502020204030204"/>
              </a:rPr>
              <a:t>B</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uild</a:t>
            </a:r>
            <a:r>
              <a:rPr lang="en-US" sz="2400" dirty="0">
                <a:solidFill>
                  <a:prstClr val="white"/>
                </a:solidFill>
                <a:latin typeface="Calibri" panose="020F0502020204030204"/>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relationships and share experiences with other AusLSA member modern slavery practitioners.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400" dirty="0">
                <a:solidFill>
                  <a:prstClr val="white"/>
                </a:solidFill>
                <a:latin typeface="Calibri" panose="020F0502020204030204"/>
              </a:rPr>
              <a:t>P</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rovide</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information, advice, case studies and potential solutions to address key issues to improve the impact of modern slavery programs.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Consider the ongoing issues and challenges and develop longer-term approaches to work on them together.</a:t>
            </a:r>
            <a:endParaRPr kumimoji="0" lang="en-AU"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233773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S</a:t>
            </a:r>
            <a:r>
              <a:rPr lang="en-AU" sz="3200" b="1" dirty="0">
                <a:latin typeface="Arial" panose="020B0604020202020204" pitchFamily="34" charset="0"/>
                <a:cs typeface="Arial" panose="020B0604020202020204" pitchFamily="34" charset="0"/>
              </a:rPr>
              <a:t>TEPS TO IMPROVING REMEDIATION PROCESSES</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308872"/>
          </a:xfrm>
          <a:prstGeom prst="rect">
            <a:avLst/>
          </a:prstGeom>
          <a:noFill/>
        </p:spPr>
        <p:txBody>
          <a:bodyPr wrap="square" rtlCol="0">
            <a:spAutoFit/>
          </a:bodyPr>
          <a:lstStyle/>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Understand your corporate responsibility to respect human rights</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Map your existing modern slavery remediation processes</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Establish or improve your approach to human rights remediation</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Conduct a remediation effectiveness gap analysis</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Build internal capability</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Collaborate with others</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Call upon human rights experts</a:t>
            </a:r>
          </a:p>
          <a:p>
            <a:pPr marL="457200" indent="-457200">
              <a:spcAft>
                <a:spcPts val="600"/>
              </a:spcAft>
              <a:buFont typeface="Wingdings" panose="05000000000000000000" pitchFamily="2" charset="2"/>
              <a:buChar char="ü"/>
            </a:pPr>
            <a:r>
              <a:rPr lang="en-US" sz="2800" dirty="0">
                <a:latin typeface="Arial" panose="020B0604020202020204" pitchFamily="34" charset="0"/>
                <a:cs typeface="Arial" panose="020B0604020202020204" pitchFamily="34" charset="0"/>
              </a:rPr>
              <a:t>Evaluate your human rights due diligence processes </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830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3" y="603739"/>
            <a:ext cx="11283459"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PROTECTING RIGHTSHOLDERS DURING REMEDIATION</a:t>
            </a:r>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2123658"/>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The rights of victims impacted by modern slavery need to be protected throughout every stage of the modern slavery remediation process.</a:t>
            </a:r>
          </a:p>
          <a:p>
            <a:pPr>
              <a:spcAft>
                <a:spcPts val="600"/>
              </a:spcAft>
            </a:pPr>
            <a:r>
              <a:rPr lang="en-US" sz="2800" dirty="0">
                <a:latin typeface="Arial" panose="020B0604020202020204" pitchFamily="34" charset="0"/>
                <a:cs typeface="Arial" panose="020B0604020202020204" pitchFamily="34" charset="0"/>
              </a:rPr>
              <a:t>Protecting rights-holders means keeping them safe from further harm or retaliation. It is most important to ‘do no harm’.</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9663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3" y="603739"/>
            <a:ext cx="11283459"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PROTECTING RIGHTSHOLDERS DURING REMEDIATION</a:t>
            </a:r>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429498" cy="4016484"/>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To protect rights-holders, consider applying the following principles:</a:t>
            </a: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Consent</a:t>
            </a:r>
            <a:r>
              <a:rPr lang="en-US" sz="1600" dirty="0">
                <a:latin typeface="Arial" panose="020B0604020202020204" pitchFamily="34" charset="0"/>
                <a:cs typeface="Arial" panose="020B0604020202020204" pitchFamily="34" charset="0"/>
              </a:rPr>
              <a:t>: First, obtain rights-holders’ consent to be involved in the process.</a:t>
            </a: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Privacy</a:t>
            </a:r>
            <a:r>
              <a:rPr lang="en-US" sz="1600" dirty="0">
                <a:latin typeface="Arial" panose="020B0604020202020204" pitchFamily="34" charset="0"/>
                <a:cs typeface="Arial" panose="020B0604020202020204" pitchFamily="34" charset="0"/>
              </a:rPr>
              <a:t>: This may require using confidential channels when collaborating amongst colleagues, or </a:t>
            </a:r>
            <a:r>
              <a:rPr lang="en-US" sz="1600" dirty="0" err="1">
                <a:latin typeface="Arial" panose="020B0604020202020204" pitchFamily="34" charset="0"/>
                <a:cs typeface="Arial" panose="020B0604020202020204" pitchFamily="34" charset="0"/>
              </a:rPr>
              <a:t>anonymising</a:t>
            </a:r>
            <a:r>
              <a:rPr lang="en-US" sz="1600" dirty="0">
                <a:latin typeface="Arial" panose="020B0604020202020204" pitchFamily="34" charset="0"/>
                <a:cs typeface="Arial" panose="020B0604020202020204" pitchFamily="34" charset="0"/>
              </a:rPr>
              <a:t> personal or identifying information before sharing with others or when reporting on instances of modern slavery.</a:t>
            </a: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Empowerment</a:t>
            </a:r>
            <a:r>
              <a:rPr lang="en-US" sz="1600" dirty="0">
                <a:latin typeface="Arial" panose="020B0604020202020204" pitchFamily="34" charset="0"/>
                <a:cs typeface="Arial" panose="020B0604020202020204" pitchFamily="34" charset="0"/>
              </a:rPr>
              <a:t>: Rights-holders impacted by modern slavery should be supported and encouraged to make their own decisions. Agency of rights-holders is key.</a:t>
            </a: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Prevention</a:t>
            </a:r>
            <a:r>
              <a:rPr lang="en-US" sz="1600" dirty="0">
                <a:latin typeface="Arial" panose="020B0604020202020204" pitchFamily="34" charset="0"/>
                <a:cs typeface="Arial" panose="020B0604020202020204" pitchFamily="34" charset="0"/>
              </a:rPr>
              <a:t>: It is better to take action before harm occurs. This is relevant not only for the original harm, but also preventing retaliation.</a:t>
            </a: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Protection</a:t>
            </a:r>
            <a:r>
              <a:rPr lang="en-US" sz="1600" dirty="0">
                <a:latin typeface="Arial" panose="020B0604020202020204" pitchFamily="34" charset="0"/>
                <a:cs typeface="Arial" panose="020B0604020202020204" pitchFamily="34" charset="0"/>
              </a:rPr>
              <a:t>: Provide support and representation for those in need, including through ensuring access to third party supports, trade union representatives, anti-slavery service providers, as well as counselling and mental health support.</a:t>
            </a: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Partnership</a:t>
            </a:r>
            <a:r>
              <a:rPr lang="en-US" sz="1600" dirty="0">
                <a:latin typeface="Arial" panose="020B0604020202020204" pitchFamily="34" charset="0"/>
                <a:cs typeface="Arial" panose="020B0604020202020204" pitchFamily="34" charset="0"/>
              </a:rPr>
              <a:t>: Work with anti-slavery service-providers, experts, trade unions, civil society organisations, and others to find appropriate and effective remedies.</a:t>
            </a: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Accountability</a:t>
            </a:r>
            <a:r>
              <a:rPr lang="en-US" sz="1600" dirty="0">
                <a:latin typeface="Arial" panose="020B0604020202020204" pitchFamily="34" charset="0"/>
                <a:cs typeface="Arial" panose="020B0604020202020204" pitchFamily="34" charset="0"/>
              </a:rPr>
              <a:t>: Provide transparency for the rights-holders; comply with agreed processes for communicating updates.</a:t>
            </a:r>
            <a:endParaRPr lang="en-AU"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221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RIGHTS-HOLDERS AND THEIR AGENCY / AUTONOMY</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431983"/>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‘Rights-holders’ are anyone whose human rights could be impacted by a business’ activities. Rights-holders might also be referred to as ‘victims’ or ‘survivors’ and are the stakeholders who suffer the adverse human rights impact as a result of business activities. These impacts may be traumatic, extensive, and long-lasting. </a:t>
            </a:r>
          </a:p>
          <a:p>
            <a:pPr>
              <a:spcAft>
                <a:spcPts val="600"/>
              </a:spcAft>
            </a:pPr>
            <a:r>
              <a:rPr lang="en-US" sz="2800" dirty="0">
                <a:latin typeface="Arial" panose="020B0604020202020204" pitchFamily="34" charset="0"/>
                <a:cs typeface="Arial" panose="020B0604020202020204" pitchFamily="34" charset="0"/>
              </a:rPr>
              <a:t>‘Agency’ refers to the rights-holders’ ability to have control over their actions and their consequences (their autonomy).</a:t>
            </a:r>
          </a:p>
          <a:p>
            <a:pPr>
              <a:spcAft>
                <a:spcPts val="600"/>
              </a:spcAft>
            </a:pPr>
            <a:r>
              <a:rPr lang="en-US" sz="2800" dirty="0">
                <a:latin typeface="Arial" panose="020B0604020202020204" pitchFamily="34" charset="0"/>
                <a:cs typeface="Arial" panose="020B0604020202020204" pitchFamily="34" charset="0"/>
              </a:rPr>
              <a:t>Rights-holders need to be </a:t>
            </a:r>
            <a:r>
              <a:rPr lang="en-US" sz="2800" u="sng" dirty="0">
                <a:latin typeface="Arial" panose="020B0604020202020204" pitchFamily="34" charset="0"/>
                <a:cs typeface="Arial" panose="020B0604020202020204" pitchFamily="34" charset="0"/>
              </a:rPr>
              <a:t>at the centre</a:t>
            </a:r>
            <a:r>
              <a:rPr lang="en-US" sz="2800" dirty="0">
                <a:latin typeface="Arial" panose="020B0604020202020204" pitchFamily="34" charset="0"/>
                <a:cs typeface="Arial" panose="020B0604020202020204" pitchFamily="34" charset="0"/>
              </a:rPr>
              <a:t> of any modern slavery remediation process (“rights-holder-centric design”).</a:t>
            </a: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72609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DISCUSSION QUESTION</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431983"/>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What do the AusLSA Co-Lab participants think are the main problems with the modern slavery remediation protocols and processes in place around Australia at the moment?</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endParaRPr lang="en-US" sz="2800" dirty="0">
              <a:latin typeface="Arial" panose="020B0604020202020204" pitchFamily="34" charset="0"/>
              <a:cs typeface="Arial" panose="020B0604020202020204" pitchFamily="34" charset="0"/>
            </a:endParaRPr>
          </a:p>
          <a:p>
            <a:pPr algn="r">
              <a:spcAft>
                <a:spcPts val="600"/>
              </a:spcAft>
            </a:pPr>
            <a:endParaRPr lang="en-US" sz="2800" i="1" dirty="0">
              <a:latin typeface="Arial" panose="020B0604020202020204" pitchFamily="34" charset="0"/>
              <a:cs typeface="Arial" panose="020B0604020202020204" pitchFamily="34" charset="0"/>
            </a:endParaRPr>
          </a:p>
          <a:p>
            <a:pPr algn="r">
              <a:spcAft>
                <a:spcPts val="600"/>
              </a:spcAft>
            </a:pPr>
            <a:r>
              <a:rPr lang="en-US" sz="2800" i="1" dirty="0">
                <a:latin typeface="Arial" panose="020B0604020202020204" pitchFamily="34" charset="0"/>
                <a:cs typeface="Arial" panose="020B0604020202020204" pitchFamily="34" charset="0"/>
              </a:rPr>
              <a:t>[Please come off mute, or write in the Chat box]</a:t>
            </a:r>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24877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CASE STUDY – ISABELLA (CLEANING SECTOR) – 1 </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481750" cy="4124206"/>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Isabella is a migrant on a temporary visa, who worked for a cleaning business that contracted to a property firm. </a:t>
            </a:r>
          </a:p>
          <a:p>
            <a:pPr>
              <a:spcAft>
                <a:spcPts val="600"/>
              </a:spcAft>
            </a:pPr>
            <a:r>
              <a:rPr lang="en-US" sz="2800" dirty="0">
                <a:latin typeface="Arial" panose="020B0604020202020204" pitchFamily="34" charset="0"/>
                <a:cs typeface="Arial" panose="020B0604020202020204" pitchFamily="34" charset="0"/>
              </a:rPr>
              <a:t>Isabella’s manager often offered her (and her colleagues) extra cash-in-hand work, doing odd jobs such as sorting recycling. For this extra work, Isabella and the other workers were not provided adequate protective equipment and they were often locked in the premises until the supervisor let them out, without agreed working hours. </a:t>
            </a:r>
          </a:p>
          <a:p>
            <a:pPr>
              <a:spcAft>
                <a:spcPts val="600"/>
              </a:spcAft>
            </a:pPr>
            <a:r>
              <a:rPr lang="en-US" sz="2800" dirty="0">
                <a:latin typeface="Arial" panose="020B0604020202020204" pitchFamily="34" charset="0"/>
                <a:cs typeface="Arial" panose="020B0604020202020204" pitchFamily="34" charset="0"/>
              </a:rPr>
              <a:t>When she questioned the tasks or raised concerns about the additional work, the manager threatened to fire Isabella and the other workers.</a:t>
            </a:r>
          </a:p>
        </p:txBody>
      </p:sp>
    </p:spTree>
    <p:custDataLst>
      <p:tags r:id="rId1"/>
    </p:custDataLst>
    <p:extLst>
      <p:ext uri="{BB962C8B-B14F-4D97-AF65-F5344CB8AC3E}">
        <p14:creationId xmlns:p14="http://schemas.microsoft.com/office/powerpoint/2010/main" val="2011727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CASE STUDY – ISABELLA (CLEANING SECTOR) – 2  </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481750" cy="420115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Isabella reached out to a representative from CAF and her union.</a:t>
            </a:r>
          </a:p>
          <a:p>
            <a:pPr>
              <a:spcAft>
                <a:spcPts val="600"/>
              </a:spcAft>
            </a:pPr>
            <a:r>
              <a:rPr lang="en-US" sz="2800" dirty="0">
                <a:latin typeface="Arial" panose="020B0604020202020204" pitchFamily="34" charset="0"/>
                <a:cs typeface="Arial" panose="020B0604020202020204" pitchFamily="34" charset="0"/>
              </a:rPr>
              <a:t>They raised concerns with the property manager of the premises. </a:t>
            </a:r>
          </a:p>
          <a:p>
            <a:pPr>
              <a:spcAft>
                <a:spcPts val="600"/>
              </a:spcAft>
            </a:pPr>
            <a:r>
              <a:rPr lang="en-US" sz="2800" dirty="0">
                <a:latin typeface="Arial" panose="020B0604020202020204" pitchFamily="34" charset="0"/>
                <a:cs typeface="Arial" panose="020B0604020202020204" pitchFamily="34" charset="0"/>
              </a:rPr>
              <a:t>They also escalated Isabella’s case to the risk and compliance team at the property firm, who asked an external expert to conduct an investigation. </a:t>
            </a:r>
          </a:p>
          <a:p>
            <a:pPr>
              <a:spcAft>
                <a:spcPts val="600"/>
              </a:spcAft>
            </a:pPr>
            <a:r>
              <a:rPr lang="en-US" sz="2800" dirty="0">
                <a:latin typeface="Arial" panose="020B0604020202020204" pitchFamily="34" charset="0"/>
                <a:cs typeface="Arial" panose="020B0604020202020204" pitchFamily="34" charset="0"/>
              </a:rPr>
              <a:t>The company’s legal counsel was brought in, and they recommended filing an action against the contractor with the Fair Work Ombudsman and reporting them to the Australian Federal Police. They also recommended ending the contract with this cleaning company. </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27938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CASE STUDY – ISABELLA (CLEANING SECTOR) – 3 </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481750" cy="4124206"/>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During this process, the media investigated and reported the harm to the community. The external relations team also became involved, and the situation was brought to the attention of the board of directors, and eventually included in the firm’s Modern Slavery Statement.</a:t>
            </a:r>
          </a:p>
          <a:p>
            <a:pPr>
              <a:spcAft>
                <a:spcPts val="600"/>
              </a:spcAft>
            </a:pPr>
            <a:r>
              <a:rPr lang="en-US" sz="2800" dirty="0">
                <a:latin typeface="Arial" panose="020B0604020202020204" pitchFamily="34" charset="0"/>
                <a:cs typeface="Arial" panose="020B0604020202020204" pitchFamily="34" charset="0"/>
              </a:rPr>
              <a:t>The property firm worked with Isabella and the other workers, asking them how they wanted the situation to be resolved.</a:t>
            </a:r>
          </a:p>
          <a:p>
            <a:pPr>
              <a:spcAft>
                <a:spcPts val="600"/>
              </a:spcAft>
            </a:pPr>
            <a:r>
              <a:rPr lang="en-US" sz="2800" dirty="0">
                <a:latin typeface="Arial" panose="020B0604020202020204" pitchFamily="34" charset="0"/>
                <a:cs typeface="Arial" panose="020B0604020202020204" pitchFamily="34" charset="0"/>
              </a:rPr>
              <a:t>To ensure they had access to independent free and confidential legal advice and support, the company connected Isabella and the other workers with Anti-Slavery Australia. </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106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CASE STUDY – ISABELLA (CLEANING SECTOR) – 4 </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481750" cy="4570482"/>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With their help, the property firm decided to compensate Isabella and her colleagues. They also helped them find new jobs with a contractor on one of their sites, provided them with mentoring and support, and ensured their privacy was protected so they were not seen as victims.</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r>
              <a:rPr lang="en-US" sz="2800" dirty="0">
                <a:latin typeface="Arial" panose="020B0604020202020204" pitchFamily="34" charset="0"/>
                <a:cs typeface="Arial" panose="020B0604020202020204" pitchFamily="34" charset="0"/>
              </a:rPr>
              <a:t>Noting that some cleaning companies are </a:t>
            </a:r>
            <a:r>
              <a:rPr lang="en-US" sz="2800">
                <a:latin typeface="Arial" panose="020B0604020202020204" pitchFamily="34" charset="0"/>
                <a:cs typeface="Arial" panose="020B0604020202020204" pitchFamily="34" charset="0"/>
              </a:rPr>
              <a:t>direct suppliers</a:t>
            </a:r>
            <a:r>
              <a:rPr lang="en-US" sz="2800" dirty="0">
                <a:latin typeface="Arial" panose="020B0604020202020204" pitchFamily="34" charset="0"/>
                <a:cs typeface="Arial" panose="020B0604020202020204" pitchFamily="34" charset="0"/>
              </a:rPr>
              <a:t>, and some indirect (through landlords), how would your law firm deal with a situation like this? Which stakeholders would need to be involved? How would you ensure rights-holders are heard?</a:t>
            </a:r>
          </a:p>
          <a:p>
            <a:pPr algn="r">
              <a:spcAft>
                <a:spcPts val="600"/>
              </a:spcAft>
            </a:pPr>
            <a:r>
              <a:rPr lang="en-US" sz="2400" i="1" dirty="0">
                <a:latin typeface="Arial" panose="020B0604020202020204" pitchFamily="34" charset="0"/>
                <a:cs typeface="Arial" panose="020B0604020202020204" pitchFamily="34" charset="0"/>
              </a:rPr>
              <a:t>[Please come off mute, or write in the Chat box]</a:t>
            </a:r>
            <a:endParaRPr lang="en-AU" sz="9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78953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EFFECTIVE REMEDIATION QUALITIES: EMPATHETIC</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481750" cy="4124206"/>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modern slavery remediation respects diverse experiences and needs of rights-holders, especially those of vulnerable rights-holders: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Offer support to rights-holders should they face any barriers to voicing their needs (e.g. a translator for culturally and linguistically diverse rights-holders or a trusted support person for practical or emotional support for rights-holders)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Hire or train specialist human resources to carry out modern slavery remediation processes with cultural competence (including the ability to understand and communicate with different cultures with respect)</a:t>
            </a:r>
            <a:r>
              <a:rPr lang="en-US" sz="2400"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59435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C84D-4BFC-4A40-A99A-256930469969}"/>
              </a:ext>
            </a:extLst>
          </p:cNvPr>
          <p:cNvSpPr>
            <a:spLocks noGrp="1"/>
          </p:cNvSpPr>
          <p:nvPr>
            <p:ph type="ctrTitle"/>
          </p:nvPr>
        </p:nvSpPr>
        <p:spPr>
          <a:xfrm>
            <a:off x="7503803" y="2280880"/>
            <a:ext cx="4087306" cy="2743200"/>
          </a:xfrm>
        </p:spPr>
        <p:txBody>
          <a:bodyPr anchor="b">
            <a:normAutofit fontScale="90000"/>
          </a:bodyPr>
          <a:lstStyle/>
          <a:p>
            <a:pPr lvl="1" algn="l">
              <a:tabLst>
                <a:tab pos="2600325" algn="l"/>
              </a:tabLst>
            </a:pPr>
            <a:r>
              <a:rPr lang="en-AU" sz="6000" b="1" dirty="0">
                <a:solidFill>
                  <a:schemeClr val="tx1"/>
                </a:solidFill>
              </a:rPr>
              <a:t>Facilitator:</a:t>
            </a:r>
            <a:br>
              <a:rPr lang="en-AU" sz="6000" b="1" dirty="0">
                <a:solidFill>
                  <a:schemeClr val="tx1"/>
                </a:solidFill>
              </a:rPr>
            </a:br>
            <a:br>
              <a:rPr lang="en-AU" sz="6000" b="1" dirty="0">
                <a:solidFill>
                  <a:schemeClr val="tx1"/>
                </a:solidFill>
              </a:rPr>
            </a:br>
            <a:r>
              <a:rPr lang="en-US" sz="3100" b="1" i="0" dirty="0">
                <a:solidFill>
                  <a:schemeClr val="tx1"/>
                </a:solidFill>
                <a:effectLst/>
                <a:latin typeface="Segoe UI" panose="020B0502040204020203" pitchFamily="34" charset="0"/>
              </a:rPr>
              <a:t>Robin Mellon,</a:t>
            </a:r>
            <a:br>
              <a:rPr lang="en-US" sz="3100" b="1" i="0" dirty="0">
                <a:solidFill>
                  <a:schemeClr val="tx1"/>
                </a:solidFill>
                <a:effectLst/>
                <a:latin typeface="Segoe UI" panose="020B0502040204020203" pitchFamily="34" charset="0"/>
              </a:rPr>
            </a:br>
            <a:r>
              <a:rPr lang="en-US" sz="3100" b="1" i="0" dirty="0">
                <a:solidFill>
                  <a:schemeClr val="tx1"/>
                </a:solidFill>
                <a:effectLst/>
                <a:latin typeface="Segoe UI" panose="020B0502040204020203" pitchFamily="34" charset="0"/>
              </a:rPr>
              <a:t>CEO – Better Sydney</a:t>
            </a:r>
            <a:br>
              <a:rPr lang="en-US" sz="3100" b="1" i="0" dirty="0">
                <a:solidFill>
                  <a:schemeClr val="tx1"/>
                </a:solidFill>
                <a:effectLst/>
                <a:latin typeface="Segoe UI" panose="020B0502040204020203" pitchFamily="34" charset="0"/>
              </a:rPr>
            </a:br>
            <a:br>
              <a:rPr lang="en-US" sz="1000" b="1" i="0" dirty="0">
                <a:solidFill>
                  <a:schemeClr val="tx1"/>
                </a:solidFill>
                <a:effectLst/>
                <a:latin typeface="Segoe UI" panose="020B0502040204020203" pitchFamily="34" charset="0"/>
              </a:rPr>
            </a:br>
            <a:r>
              <a:rPr lang="en-US" sz="3100" b="1" i="0" dirty="0">
                <a:solidFill>
                  <a:schemeClr val="tx1"/>
                </a:solidFill>
                <a:effectLst/>
                <a:latin typeface="Segoe UI" panose="020B0502040204020203" pitchFamily="34" charset="0"/>
              </a:rPr>
              <a:t>Board Member,</a:t>
            </a:r>
            <a:br>
              <a:rPr lang="en-US" sz="3100" b="1" i="0" dirty="0">
                <a:solidFill>
                  <a:schemeClr val="tx1"/>
                </a:solidFill>
                <a:effectLst/>
                <a:latin typeface="Segoe UI" panose="020B0502040204020203" pitchFamily="34" charset="0"/>
              </a:rPr>
            </a:br>
            <a:r>
              <a:rPr lang="en-US" sz="3100" b="1" i="0" dirty="0">
                <a:solidFill>
                  <a:schemeClr val="tx1"/>
                </a:solidFill>
                <a:effectLst/>
                <a:latin typeface="Segoe UI" panose="020B0502040204020203" pitchFamily="34" charset="0"/>
              </a:rPr>
              <a:t>UN Global Compact Network Australia</a:t>
            </a:r>
            <a:endParaRPr lang="en-AU" sz="3100" b="1" dirty="0">
              <a:solidFill>
                <a:schemeClr val="tx1"/>
              </a:solidFill>
            </a:endParaRPr>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967AC7D-B5E8-4BF3-B828-3053DDB80014}"/>
              </a:ext>
            </a:extLst>
          </p:cNvPr>
          <p:cNvPicPr>
            <a:picLocks noChangeAspect="1"/>
          </p:cNvPicPr>
          <p:nvPr/>
        </p:nvPicPr>
        <p:blipFill rotWithShape="1">
          <a:blip r:embed="rId4"/>
          <a:srcRect l="19155"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ustDataLst>
      <p:tags r:id="rId1"/>
    </p:custDataLst>
    <p:extLst>
      <p:ext uri="{BB962C8B-B14F-4D97-AF65-F5344CB8AC3E}">
        <p14:creationId xmlns:p14="http://schemas.microsoft.com/office/powerpoint/2010/main" val="228767948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EFFECTIVE REMEDIATION: RIGHTS-BASED</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1892826"/>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modern slavery remediation is consistent with internationally recognised human rights. </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Remediation processes and remedies should be accessible for all impacted rights-holders seeking their right to access justice.</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3518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EFFECTIVE REMEDIATION: MULTIPLE PATHWAYS</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20115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modern slavery remediation embraces different ways of thinking and working and offers a variety of modern slavery remedies to find the most suitable remediation outcomes.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Provide clear information about the kinds of modern slavery remedies available to rights-holders in a timely and accessible way</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Consider engaging an independent third-party mediator to resolve conflicting expectations between businesses and rights-holders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Offer rights-holders the option to appeal remediation outcomes if they believe the outcome is unfair.</a:t>
            </a:r>
          </a:p>
        </p:txBody>
      </p:sp>
    </p:spTree>
    <p:custDataLst>
      <p:tags r:id="rId1"/>
    </p:custDataLst>
    <p:extLst>
      <p:ext uri="{BB962C8B-B14F-4D97-AF65-F5344CB8AC3E}">
        <p14:creationId xmlns:p14="http://schemas.microsoft.com/office/powerpoint/2010/main" val="1698247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EFFECTIVE REMEDATION: EMPOWERING</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20115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modern slavery remediation does not discriminate against or victimise impacted rights-holders.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Build workplace trust through communication and training about modern slavery; so that rights-holders are aware of their rights and feel safe to speak up, and businesses operationalise remediation</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Research local, state and national laws to increase understandings of what victimisation or retaliation might look like in your workplace</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Establish a non-retaliation policy that protects rights-holders from inappropriate and unlawful victimisation</a:t>
            </a:r>
            <a:r>
              <a:rPr lang="en-US" sz="2400"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44183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EFFECTIVE REMEDIATION: DIALOGUE-BASED</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278094"/>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remediation ensures stakeholders are meaningfully engaged and balances needs of rights-holders with the interests of businesses.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Seek regular feedback about the effectiveness of remediation processes from stakeholders to encourage improvement</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Maintain ongoing communication with stakeholders to develop strong and long-term relationships to support collective action</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Reach out to a worker representative organisation (i.e. a union)</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Engage human rights experts to conduct a tailored modern slavery risk assessment of vulnerable populations</a:t>
            </a:r>
            <a:r>
              <a:rPr lang="en-US" sz="2400"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204922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EFFECTIVE REMEDIATION: STARTS WITH YOU</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20115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Effective remediation starts with and is continuously improved by you.</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Whether you are an employer, worker, supplier or external stakeholder, if you suspect modern slavery, you are strongly encouraged to raise it or report it through the right channels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Be aware of structural power imbalances between businesses and vulnerable rights-holders and champion the right to effective remedy (e.g. base-skill workers with low visibility or legal protections)</a:t>
            </a:r>
          </a:p>
          <a:p>
            <a:pPr marL="457200" indent="-4572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Communicate transparently about how your business is remediating or has remediated adverse human rights impacts.</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23593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KEY QUESTIONS TO ASK AROUND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A29001AD-4ECB-4A84-2A9D-AE210F997991}"/>
              </a:ext>
            </a:extLst>
          </p:cNvPr>
          <p:cNvGraphicFramePr>
            <a:graphicFrameLocks noGrp="1"/>
          </p:cNvGraphicFramePr>
          <p:nvPr>
            <p:extLst>
              <p:ext uri="{D42A27DB-BD31-4B8C-83A1-F6EECF244321}">
                <p14:modId xmlns:p14="http://schemas.microsoft.com/office/powerpoint/2010/main" val="219895003"/>
              </p:ext>
            </p:extLst>
          </p:nvPr>
        </p:nvGraphicFramePr>
        <p:xfrm>
          <a:off x="621321" y="1338632"/>
          <a:ext cx="11172092" cy="3929255"/>
        </p:xfrm>
        <a:graphic>
          <a:graphicData uri="http://schemas.openxmlformats.org/drawingml/2006/table">
            <a:tbl>
              <a:tblPr firstRow="1" firstCol="1" bandRow="1">
                <a:tableStyleId>{5C22544A-7EE6-4342-B048-85BDC9FD1C3A}</a:tableStyleId>
              </a:tblPr>
              <a:tblGrid>
                <a:gridCol w="5586046">
                  <a:extLst>
                    <a:ext uri="{9D8B030D-6E8A-4147-A177-3AD203B41FA5}">
                      <a16:colId xmlns:a16="http://schemas.microsoft.com/office/drawing/2014/main" val="4117922290"/>
                    </a:ext>
                  </a:extLst>
                </a:gridCol>
                <a:gridCol w="5586046">
                  <a:extLst>
                    <a:ext uri="{9D8B030D-6E8A-4147-A177-3AD203B41FA5}">
                      <a16:colId xmlns:a16="http://schemas.microsoft.com/office/drawing/2014/main" val="2890933263"/>
                    </a:ext>
                  </a:extLst>
                </a:gridCol>
              </a:tblGrid>
              <a:tr h="0">
                <a:tc>
                  <a:txBody>
                    <a:bodyPr/>
                    <a:lstStyle/>
                    <a:p>
                      <a:pPr>
                        <a:lnSpc>
                          <a:spcPct val="107000"/>
                        </a:lnSpc>
                        <a:spcAft>
                          <a:spcPts val="800"/>
                        </a:spcAft>
                      </a:pPr>
                      <a:r>
                        <a:rPr lang="en-AU" sz="1600" kern="100" dirty="0">
                          <a:effectLst/>
                          <a:latin typeface="Arial" panose="020B0604020202020204" pitchFamily="34" charset="0"/>
                          <a:cs typeface="Arial" panose="020B0604020202020204" pitchFamily="34" charset="0"/>
                        </a:rPr>
                        <a:t>ORIGINAL QUESTION</a:t>
                      </a:r>
                    </a:p>
                    <a:p>
                      <a:pPr>
                        <a:lnSpc>
                          <a:spcPct val="107000"/>
                        </a:lnSpc>
                        <a:spcAft>
                          <a:spcPts val="800"/>
                        </a:spcAft>
                      </a:pPr>
                      <a:endParaRPr lang="en-AU"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kern="100" dirty="0">
                          <a:effectLst/>
                          <a:latin typeface="Arial" panose="020B0604020202020204" pitchFamily="34" charset="0"/>
                          <a:cs typeface="Arial" panose="020B0604020202020204" pitchFamily="34" charset="0"/>
                        </a:rPr>
                        <a:t>FORWARD-LOOKING QUESTION</a:t>
                      </a:r>
                      <a:endParaRPr lang="en-AU"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6898580"/>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1. Did the company’s actions on their own cause the human rights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Could the company’s actions themselves cause a negative impact?</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6379587"/>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2. Did the company facilitate, enable, or incentivise others in causing the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Is the company participating with others in activities that could lead to a negative impact on a collective or cumulative basis?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0463747"/>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3. Could the company have known about or foreseen the potential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What inherent harms might be predicted based on past impacts connected to the company, sector, geography, or activity, or in the eyes of stakeholders?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7495602"/>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4. How specific was the company’s connection to the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How might the company’s own products, services, operations, or sourcing activities, versus the activities of others, realistically cause harms?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1825899"/>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5. Did the company take steps that likely could have prevented the harm from occurring?</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What leverage does the company have to prevent potential impacts it believes could practically occur, and has that leverage been used in a reasonable, tailored, and specific way in light of those risks?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0982816"/>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6. Did the company directly benefit from the negative impact?</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How might the company benefit from the potential negative risks identified, if they are not mitigated or prevented?</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6854381"/>
                  </a:ext>
                </a:extLst>
              </a:tr>
            </a:tbl>
          </a:graphicData>
        </a:graphic>
      </p:graphicFrame>
      <p:pic>
        <p:nvPicPr>
          <p:cNvPr id="3" name="Picture 2" descr="A green and black sign with white text&#10;&#10;Description automatically generated with low confidence">
            <a:extLst>
              <a:ext uri="{FF2B5EF4-FFF2-40B4-BE49-F238E27FC236}">
                <a16:creationId xmlns:a16="http://schemas.microsoft.com/office/drawing/2014/main" id="{7E927484-8733-F506-405F-9284EDA69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5" name="TextBox 4">
            <a:extLst>
              <a:ext uri="{FF2B5EF4-FFF2-40B4-BE49-F238E27FC236}">
                <a16:creationId xmlns:a16="http://schemas.microsoft.com/office/drawing/2014/main" id="{B75D19FE-0E73-A7BA-0797-8C612933FD27}"/>
              </a:ext>
            </a:extLst>
          </p:cNvPr>
          <p:cNvSpPr txBox="1"/>
          <p:nvPr/>
        </p:nvSpPr>
        <p:spPr>
          <a:xfrm>
            <a:off x="6204857" y="1338632"/>
            <a:ext cx="5786846" cy="5153608"/>
          </a:xfrm>
          <a:prstGeom prst="rect">
            <a:avLst/>
          </a:prstGeom>
          <a:solidFill>
            <a:schemeClr val="bg1"/>
          </a:solidFill>
        </p:spPr>
        <p:txBody>
          <a:bodyPr wrap="square" rtlCol="0">
            <a:spAutoFit/>
          </a:bodyPr>
          <a:lstStyle/>
          <a:p>
            <a:endParaRPr lang="en-AU" dirty="0"/>
          </a:p>
        </p:txBody>
      </p:sp>
    </p:spTree>
    <p:custDataLst>
      <p:tags r:id="rId1"/>
    </p:custDataLst>
    <p:extLst>
      <p:ext uri="{BB962C8B-B14F-4D97-AF65-F5344CB8AC3E}">
        <p14:creationId xmlns:p14="http://schemas.microsoft.com/office/powerpoint/2010/main" val="2133508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KEY QUESTIONS TO ASK AROUND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A29001AD-4ECB-4A84-2A9D-AE210F997991}"/>
              </a:ext>
            </a:extLst>
          </p:cNvPr>
          <p:cNvGraphicFramePr>
            <a:graphicFrameLocks noGrp="1"/>
          </p:cNvGraphicFramePr>
          <p:nvPr>
            <p:extLst>
              <p:ext uri="{D42A27DB-BD31-4B8C-83A1-F6EECF244321}">
                <p14:modId xmlns:p14="http://schemas.microsoft.com/office/powerpoint/2010/main" val="621764203"/>
              </p:ext>
            </p:extLst>
          </p:nvPr>
        </p:nvGraphicFramePr>
        <p:xfrm>
          <a:off x="621321" y="1338632"/>
          <a:ext cx="11172092" cy="3929255"/>
        </p:xfrm>
        <a:graphic>
          <a:graphicData uri="http://schemas.openxmlformats.org/drawingml/2006/table">
            <a:tbl>
              <a:tblPr firstRow="1" firstCol="1" bandRow="1">
                <a:tableStyleId>{5C22544A-7EE6-4342-B048-85BDC9FD1C3A}</a:tableStyleId>
              </a:tblPr>
              <a:tblGrid>
                <a:gridCol w="5586046">
                  <a:extLst>
                    <a:ext uri="{9D8B030D-6E8A-4147-A177-3AD203B41FA5}">
                      <a16:colId xmlns:a16="http://schemas.microsoft.com/office/drawing/2014/main" val="4117922290"/>
                    </a:ext>
                  </a:extLst>
                </a:gridCol>
                <a:gridCol w="5586046">
                  <a:extLst>
                    <a:ext uri="{9D8B030D-6E8A-4147-A177-3AD203B41FA5}">
                      <a16:colId xmlns:a16="http://schemas.microsoft.com/office/drawing/2014/main" val="2890933263"/>
                    </a:ext>
                  </a:extLst>
                </a:gridCol>
              </a:tblGrid>
              <a:tr h="0">
                <a:tc>
                  <a:txBody>
                    <a:bodyPr/>
                    <a:lstStyle/>
                    <a:p>
                      <a:pPr>
                        <a:lnSpc>
                          <a:spcPct val="107000"/>
                        </a:lnSpc>
                        <a:spcAft>
                          <a:spcPts val="800"/>
                        </a:spcAft>
                      </a:pPr>
                      <a:r>
                        <a:rPr lang="en-AU" sz="1600" kern="100" dirty="0">
                          <a:effectLst/>
                          <a:latin typeface="Arial" panose="020B0604020202020204" pitchFamily="34" charset="0"/>
                          <a:cs typeface="Arial" panose="020B0604020202020204" pitchFamily="34" charset="0"/>
                        </a:rPr>
                        <a:t>ORIGINAL QUESTION</a:t>
                      </a:r>
                    </a:p>
                    <a:p>
                      <a:pPr>
                        <a:lnSpc>
                          <a:spcPct val="107000"/>
                        </a:lnSpc>
                        <a:spcAft>
                          <a:spcPts val="800"/>
                        </a:spcAft>
                      </a:pPr>
                      <a:endParaRPr lang="en-AU"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600" kern="100" dirty="0">
                          <a:effectLst/>
                          <a:latin typeface="Arial" panose="020B0604020202020204" pitchFamily="34" charset="0"/>
                          <a:cs typeface="Arial" panose="020B0604020202020204" pitchFamily="34" charset="0"/>
                        </a:rPr>
                        <a:t>FORWARD-LOOKING QUESTION</a:t>
                      </a:r>
                      <a:endParaRPr lang="en-AU" sz="16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36898580"/>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1. Did the company’s actions on their own cause the human rights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Could the company’s actions themselves cause a negative impact?</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6379587"/>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2. Did the company facilitate, enable, or incentivise others in causing the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Is the company participating with others in activities that could lead to a negative impact on a collective or cumulative basis?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0463747"/>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3. Could the company have known about or foreseen the potential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What inherent harms might be predicted based on past impacts connected to the company, sector, geography, or activity, or in the eyes of stakeholders?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7495602"/>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4. How specific was the company’s connection to the harm?</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How might the company’s own products, services, operations, or sourcing activities, versus the activities of others, realistically cause harms?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1825899"/>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5. Did the company take steps that likely could have prevented the harm from occurring?</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a:effectLst/>
                          <a:latin typeface="Arial" panose="020B0604020202020204" pitchFamily="34" charset="0"/>
                          <a:cs typeface="Arial" panose="020B0604020202020204" pitchFamily="34" charset="0"/>
                        </a:rPr>
                        <a:t>What leverage does the company have to prevent potential impacts it believes could practically occur, and has that leverage been used in a reasonable, tailored, and specific way in light of those risks?</a:t>
                      </a:r>
                      <a:endParaRPr lang="en-AU" sz="14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0982816"/>
                  </a:ext>
                </a:extLst>
              </a:tr>
              <a:tr h="0">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6. Did the company directly benefit from the negative impact?</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AU" sz="1400" kern="100" dirty="0">
                          <a:effectLst/>
                          <a:latin typeface="Arial" panose="020B0604020202020204" pitchFamily="34" charset="0"/>
                          <a:cs typeface="Arial" panose="020B0604020202020204" pitchFamily="34" charset="0"/>
                        </a:rPr>
                        <a:t>How might the company benefit from the potential negative risks identified, if they are not mitigated or prevented?</a:t>
                      </a: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6854381"/>
                  </a:ext>
                </a:extLst>
              </a:tr>
            </a:tbl>
          </a:graphicData>
        </a:graphic>
      </p:graphicFrame>
      <p:pic>
        <p:nvPicPr>
          <p:cNvPr id="3" name="Picture 2" descr="A green and black sign with white text&#10;&#10;Description automatically generated with low confidence">
            <a:extLst>
              <a:ext uri="{FF2B5EF4-FFF2-40B4-BE49-F238E27FC236}">
                <a16:creationId xmlns:a16="http://schemas.microsoft.com/office/drawing/2014/main" id="{7E927484-8733-F506-405F-9284EDA69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Tree>
    <p:custDataLst>
      <p:tags r:id="rId1"/>
    </p:custDataLst>
    <p:extLst>
      <p:ext uri="{BB962C8B-B14F-4D97-AF65-F5344CB8AC3E}">
        <p14:creationId xmlns:p14="http://schemas.microsoft.com/office/powerpoint/2010/main" val="104075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REFERENCE POINTS</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924151"/>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(Re)Read the core internationally recognised human rights contained in the International Bill of Human Rights:</a:t>
            </a:r>
          </a:p>
          <a:p>
            <a:pPr marL="457200" indent="-457200">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Universal Declaration of Human Rights</a:t>
            </a:r>
          </a:p>
          <a:p>
            <a:pPr marL="457200" indent="-457200">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International Covenant on Civil and Political Rights and International Covenant on Economic, Social and Cultural Rights</a:t>
            </a:r>
          </a:p>
          <a:p>
            <a:pPr marL="457200" indent="-457200">
              <a:spcAft>
                <a:spcPts val="600"/>
              </a:spcAft>
              <a:buFont typeface="Wingdings" panose="05000000000000000000" pitchFamily="2" charset="2"/>
              <a:buChar char="q"/>
            </a:pPr>
            <a:r>
              <a:rPr lang="en-US" sz="2800" dirty="0">
                <a:latin typeface="Arial" panose="020B0604020202020204" pitchFamily="34" charset="0"/>
                <a:cs typeface="Arial" panose="020B0604020202020204" pitchFamily="34" charset="0"/>
              </a:rPr>
              <a:t>Declaration on Fundamental Principles and Rights at Work</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r>
              <a:rPr lang="en-US" sz="2800" dirty="0">
                <a:latin typeface="Arial" panose="020B0604020202020204" pitchFamily="34" charset="0"/>
                <a:cs typeface="Arial" panose="020B0604020202020204" pitchFamily="34" charset="0"/>
              </a:rPr>
              <a:t>In order to embody a business culture of respecting human rights.</a:t>
            </a:r>
          </a:p>
        </p:txBody>
      </p:sp>
    </p:spTree>
    <p:custDataLst>
      <p:tags r:id="rId1"/>
    </p:custDataLst>
    <p:extLst>
      <p:ext uri="{BB962C8B-B14F-4D97-AF65-F5344CB8AC3E}">
        <p14:creationId xmlns:p14="http://schemas.microsoft.com/office/powerpoint/2010/main" val="4061698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RESOURCES AROUND EFFECTIVE REMEDIATION</a:t>
            </a:r>
          </a:p>
          <a:p>
            <a:endParaRPr lang="en-AU" sz="32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682047" cy="384720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How the legal sector can gain further insights:</a:t>
            </a:r>
          </a:p>
          <a:p>
            <a:pPr marL="268288" indent="-268288">
              <a:spcAft>
                <a:spcPts val="600"/>
              </a:spcAft>
              <a:buFontTx/>
              <a:buAutoNum type="arabicPeriod"/>
            </a:pPr>
            <a:r>
              <a:rPr lang="en-US" sz="1900" dirty="0">
                <a:latin typeface="Arial" panose="020B0604020202020204" pitchFamily="34" charset="0"/>
                <a:cs typeface="Arial" panose="020B0604020202020204" pitchFamily="34" charset="0"/>
              </a:rPr>
              <a:t>The Walk Free Foundation’s </a:t>
            </a:r>
            <a:r>
              <a:rPr lang="en-US" sz="1900" dirty="0">
                <a:latin typeface="Arial" panose="020B0604020202020204" pitchFamily="34" charset="0"/>
                <a:cs typeface="Arial" panose="020B0604020202020204" pitchFamily="34" charset="0"/>
                <a:hlinkClick r:id="rId4"/>
              </a:rPr>
              <a:t>‘Modern Slavery Response and Remedy Framework’</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Property Council / KPMG </a:t>
            </a:r>
            <a:r>
              <a:rPr lang="en-US" sz="1900" dirty="0">
                <a:latin typeface="Arial" panose="020B0604020202020204" pitchFamily="34" charset="0"/>
                <a:cs typeface="Arial" panose="020B0604020202020204" pitchFamily="34" charset="0"/>
                <a:hlinkClick r:id="rId5"/>
              </a:rPr>
              <a:t>‘Remediating Modern Slavery in Property &amp; Construction: A practical guide’</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BSR’s report on </a:t>
            </a:r>
            <a:r>
              <a:rPr lang="en-US" sz="1900" dirty="0">
                <a:latin typeface="Arial" panose="020B0604020202020204" pitchFamily="34" charset="0"/>
                <a:cs typeface="Arial" panose="020B0604020202020204" pitchFamily="34" charset="0"/>
                <a:hlinkClick r:id="rId6"/>
              </a:rPr>
              <a:t>‘Determining when a company should remedy human rights harm under the UNGPs’</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Case studies on remediation from the </a:t>
            </a:r>
            <a:r>
              <a:rPr lang="en-US" sz="1900" dirty="0">
                <a:latin typeface="Arial" panose="020B0604020202020204" pitchFamily="34" charset="0"/>
                <a:cs typeface="Arial" panose="020B0604020202020204" pitchFamily="34" charset="0"/>
                <a:hlinkClick r:id="rId7"/>
              </a:rPr>
              <a:t>Antislavery Usable Past collection of first-person narratives</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Event recording from CAF / the Property Council: </a:t>
            </a:r>
            <a:r>
              <a:rPr lang="en-US" sz="1900" dirty="0">
                <a:latin typeface="Arial" panose="020B0604020202020204" pitchFamily="34" charset="0"/>
                <a:cs typeface="Arial" panose="020B0604020202020204" pitchFamily="34" charset="0"/>
                <a:hlinkClick r:id="rId8"/>
              </a:rPr>
              <a:t>Remediation through Collaboration video</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Anti-Slavery International </a:t>
            </a:r>
            <a:r>
              <a:rPr lang="en-US" sz="1900" dirty="0">
                <a:latin typeface="Arial" panose="020B0604020202020204" pitchFamily="34" charset="0"/>
                <a:cs typeface="Arial" panose="020B0604020202020204" pitchFamily="34" charset="0"/>
                <a:hlinkClick r:id="rId9"/>
              </a:rPr>
              <a:t>‘Migrant workers’ access to remedy’ report</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Anti-Slavery Australia’s </a:t>
            </a:r>
            <a:r>
              <a:rPr lang="en-US" sz="1900" dirty="0">
                <a:latin typeface="Arial" panose="020B0604020202020204" pitchFamily="34" charset="0"/>
                <a:cs typeface="Arial" panose="020B0604020202020204" pitchFamily="34" charset="0"/>
                <a:hlinkClick r:id="rId10"/>
              </a:rPr>
              <a:t>free legal and migration help for workers</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ACAN’s </a:t>
            </a:r>
            <a:r>
              <a:rPr lang="en-US" sz="1900" dirty="0">
                <a:latin typeface="Arial" panose="020B0604020202020204" pitchFamily="34" charset="0"/>
                <a:cs typeface="Arial" panose="020B0604020202020204" pitchFamily="34" charset="0"/>
                <a:hlinkClick r:id="rId11"/>
              </a:rPr>
              <a:t>‘DOMUS 8.7’ initiative providing support for workers</a:t>
            </a:r>
            <a:endParaRPr lang="en-US" sz="1900" dirty="0">
              <a:latin typeface="Arial" panose="020B0604020202020204" pitchFamily="34" charset="0"/>
              <a:cs typeface="Arial" panose="020B0604020202020204" pitchFamily="34" charset="0"/>
            </a:endParaRPr>
          </a:p>
          <a:p>
            <a:pPr marL="268288" indent="-268288">
              <a:spcAft>
                <a:spcPts val="600"/>
              </a:spcAft>
              <a:buAutoNum type="arabicPeriod"/>
            </a:pPr>
            <a:r>
              <a:rPr lang="en-US" sz="1900" dirty="0">
                <a:latin typeface="Arial" panose="020B0604020202020204" pitchFamily="34" charset="0"/>
                <a:cs typeface="Arial" panose="020B0604020202020204" pitchFamily="34" charset="0"/>
              </a:rPr>
              <a:t> The Australian Red Cross’ </a:t>
            </a:r>
            <a:r>
              <a:rPr lang="en-US" sz="1900" dirty="0">
                <a:latin typeface="Arial" panose="020B0604020202020204" pitchFamily="34" charset="0"/>
                <a:cs typeface="Arial" panose="020B0604020202020204" pitchFamily="34" charset="0"/>
                <a:hlinkClick r:id="rId12"/>
              </a:rPr>
              <a:t>‘Work Right Hub’ offering support for those reporting or being exploited</a:t>
            </a:r>
            <a:r>
              <a:rPr lang="en-US" sz="19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959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NEXT WORKSHOP</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37042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Following on from today’s discussions, it is suggested that the next workshop, in October / November, covers the topic of:</a:t>
            </a:r>
          </a:p>
          <a:p>
            <a:pPr>
              <a:spcAft>
                <a:spcPts val="600"/>
              </a:spcAft>
            </a:pPr>
            <a:endParaRPr lang="en-US" sz="14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u="sng" dirty="0">
                <a:latin typeface="Arial" panose="020B0604020202020204" pitchFamily="34" charset="0"/>
                <a:cs typeface="Arial" panose="020B0604020202020204" pitchFamily="34" charset="0"/>
              </a:rPr>
              <a:t>SUPPLIER AWARENESS, ENGAGEMENT AND IMPROVEMENT</a:t>
            </a:r>
            <a:endParaRPr lang="en-US" sz="2800" dirty="0">
              <a:latin typeface="Arial" panose="020B0604020202020204" pitchFamily="34" charset="0"/>
              <a:cs typeface="Arial" panose="020B0604020202020204" pitchFamily="34" charset="0"/>
            </a:endParaRPr>
          </a:p>
          <a:p>
            <a:pPr>
              <a:spcAft>
                <a:spcPts val="600"/>
              </a:spcAft>
            </a:pPr>
            <a:r>
              <a:rPr lang="en-US" sz="2800" dirty="0">
                <a:latin typeface="Arial" panose="020B0604020202020204" pitchFamily="34" charset="0"/>
                <a:cs typeface="Arial" panose="020B0604020202020204" pitchFamily="34" charset="0"/>
              </a:rPr>
              <a:t>     *suggestions for guest speakers are invited.</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1213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THE CHATHAM HOUSE RULE – ROBIN </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502507" cy="2477601"/>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A reminder that, under the ‘Chatham House Rule’, participants are free to use the information received, but neither the identity nor the affiliation of the speaker(s), nor that of any other participant, may be revealed.</a:t>
            </a: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80372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REMINDER: FUTURE MEETINGS</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3924151"/>
          </a:xfrm>
          <a:prstGeom prst="rect">
            <a:avLst/>
          </a:prstGeom>
          <a:noFill/>
        </p:spPr>
        <p:txBody>
          <a:bodyPr wrap="square" rtlCol="0">
            <a:spAutoFit/>
          </a:bodyPr>
          <a:lstStyle/>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Richard and AusLSA will send out invitations for future workshops over the next month.</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Since workshops will not be recorded, please nominate someone to represent your organisation if you are unable to attend.</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Please be prepared to share your progress, questions, concerns and ideas.</a:t>
            </a: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71013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QUESTION AND ANSWER TIME</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Tree>
    <p:custDataLst>
      <p:tags r:id="rId1"/>
    </p:custDataLst>
    <p:extLst>
      <p:ext uri="{BB962C8B-B14F-4D97-AF65-F5344CB8AC3E}">
        <p14:creationId xmlns:p14="http://schemas.microsoft.com/office/powerpoint/2010/main" val="4077478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2A800C-97C5-48D2-938A-58E41B466D1B}"/>
              </a:ext>
            </a:extLst>
          </p:cNvPr>
          <p:cNvSpPr>
            <a:spLocks noGrp="1"/>
          </p:cNvSpPr>
          <p:nvPr>
            <p:ph type="ctrTitle"/>
          </p:nvPr>
        </p:nvSpPr>
        <p:spPr>
          <a:xfrm>
            <a:off x="5956784" y="396117"/>
            <a:ext cx="5217172" cy="1158857"/>
          </a:xfrm>
        </p:spPr>
        <p:txBody>
          <a:bodyPr vert="horz" lIns="91440" tIns="45720" rIns="91440" bIns="45720" rtlCol="0" anchor="b">
            <a:normAutofit/>
          </a:bodyPr>
          <a:lstStyle/>
          <a:p>
            <a:pPr algn="l"/>
            <a:r>
              <a:rPr lang="en-US" sz="4400" kern="1200">
                <a:solidFill>
                  <a:schemeClr val="bg1"/>
                </a:solidFill>
                <a:latin typeface="+mj-lt"/>
                <a:ea typeface="+mj-ea"/>
                <a:cs typeface="+mj-cs"/>
              </a:rPr>
              <a:t>Thank you and close </a:t>
            </a:r>
          </a:p>
        </p:txBody>
      </p:sp>
      <p:pic>
        <p:nvPicPr>
          <p:cNvPr id="6" name="Picture 5">
            <a:extLst>
              <a:ext uri="{FF2B5EF4-FFF2-40B4-BE49-F238E27FC236}">
                <a16:creationId xmlns:a16="http://schemas.microsoft.com/office/drawing/2014/main" id="{59B1FAEF-2EFC-4390-BC6C-B7F1BDC19B07}"/>
              </a:ext>
            </a:extLst>
          </p:cNvPr>
          <p:cNvPicPr>
            <a:picLocks noChangeAspect="1"/>
          </p:cNvPicPr>
          <p:nvPr/>
        </p:nvPicPr>
        <p:blipFill rotWithShape="1">
          <a:blip r:embed="rId4"/>
          <a:srcRect l="6353" r="6353" b="-2"/>
          <a:stretch/>
        </p:blipFill>
        <p:spPr>
          <a:xfrm>
            <a:off x="1526293" y="622338"/>
            <a:ext cx="2925741" cy="2647811"/>
          </a:xfrm>
          <a:prstGeom prst="rect">
            <a:avLst/>
          </a:prstGeom>
        </p:spPr>
      </p:pic>
      <p:grpSp>
        <p:nvGrpSpPr>
          <p:cNvPr id="12" name="Graphic 190">
            <a:extLst>
              <a:ext uri="{FF2B5EF4-FFF2-40B4-BE49-F238E27FC236}">
                <a16:creationId xmlns:a16="http://schemas.microsoft.com/office/drawing/2014/main" id="{A0AD230C-F2F1-4A9E-8B97-584473C0E6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994" y="1420258"/>
            <a:ext cx="1598829" cy="531293"/>
            <a:chOff x="2504802" y="1755501"/>
            <a:chExt cx="1598829" cy="531293"/>
          </a:xfrm>
          <a:solidFill>
            <a:schemeClr val="bg1"/>
          </a:solidFill>
        </p:grpSpPr>
        <p:sp>
          <p:nvSpPr>
            <p:cNvPr id="14" name="Freeform: Shape 13">
              <a:extLst>
                <a:ext uri="{FF2B5EF4-FFF2-40B4-BE49-F238E27FC236}">
                  <a16:creationId xmlns:a16="http://schemas.microsoft.com/office/drawing/2014/main" id="{730434D9-2CD2-4FFE-AE02-D67B3F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4436E61-5829-49BD-A36C-155A102AD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7" name="Graphic 212">
            <a:extLst>
              <a:ext uri="{FF2B5EF4-FFF2-40B4-BE49-F238E27FC236}">
                <a16:creationId xmlns:a16="http://schemas.microsoft.com/office/drawing/2014/main" id="{FEED861F-CCB5-4C5C-B30B-A67DD2975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Graphic 212">
            <a:extLst>
              <a:ext uri="{FF2B5EF4-FFF2-40B4-BE49-F238E27FC236}">
                <a16:creationId xmlns:a16="http://schemas.microsoft.com/office/drawing/2014/main" id="{F77C4D01-899C-430C-B96D-4E85CD4BA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5" name="Picture 4">
            <a:extLst>
              <a:ext uri="{FF2B5EF4-FFF2-40B4-BE49-F238E27FC236}">
                <a16:creationId xmlns:a16="http://schemas.microsoft.com/office/drawing/2014/main" id="{300CA644-66D8-48A2-89D0-F7CDAF6FD897}"/>
              </a:ext>
            </a:extLst>
          </p:cNvPr>
          <p:cNvPicPr>
            <a:picLocks noChangeAspect="1"/>
          </p:cNvPicPr>
          <p:nvPr/>
        </p:nvPicPr>
        <p:blipFill rotWithShape="1">
          <a:blip r:embed="rId5"/>
          <a:srcRect l="10" r="53028" b="-2"/>
          <a:stretch/>
        </p:blipFill>
        <p:spPr>
          <a:xfrm>
            <a:off x="1512172" y="3401999"/>
            <a:ext cx="2925741" cy="2647811"/>
          </a:xfrm>
          <a:prstGeom prst="rect">
            <a:avLst/>
          </a:prstGeom>
        </p:spPr>
      </p:pic>
      <p:sp>
        <p:nvSpPr>
          <p:cNvPr id="3" name="Subtitle 2">
            <a:extLst>
              <a:ext uri="{FF2B5EF4-FFF2-40B4-BE49-F238E27FC236}">
                <a16:creationId xmlns:a16="http://schemas.microsoft.com/office/drawing/2014/main" id="{B58241E6-E913-4B5C-85DE-E7FDA04DADBC}"/>
              </a:ext>
            </a:extLst>
          </p:cNvPr>
          <p:cNvSpPr>
            <a:spLocks noGrp="1"/>
          </p:cNvSpPr>
          <p:nvPr>
            <p:ph type="subTitle" idx="1"/>
          </p:nvPr>
        </p:nvSpPr>
        <p:spPr>
          <a:xfrm>
            <a:off x="5956784" y="1747592"/>
            <a:ext cx="5160624" cy="4351338"/>
          </a:xfrm>
        </p:spPr>
        <p:txBody>
          <a:bodyPr vert="horz" lIns="91440" tIns="45720" rIns="91440" bIns="45720" rtlCol="0">
            <a:normAutofit lnSpcReduction="10000"/>
          </a:bodyPr>
          <a:lstStyle/>
          <a:p>
            <a:pPr marL="457200" indent="-228600" algn="l">
              <a:buFont typeface="Arial" panose="020B0604020202020204" pitchFamily="34" charset="0"/>
              <a:buChar char="•"/>
            </a:pPr>
            <a:r>
              <a:rPr lang="en-US" sz="2200" dirty="0">
                <a:solidFill>
                  <a:schemeClr val="bg1"/>
                </a:solidFill>
              </a:rPr>
              <a:t>Special thanks to Robin Mellon, and also guest speaker Justine Nolan from UNSW, for their time and for sharing their knowledge and experience. </a:t>
            </a:r>
          </a:p>
          <a:p>
            <a:pPr marL="457200" indent="-228600" algn="l">
              <a:buFont typeface="Arial" panose="020B0604020202020204" pitchFamily="34" charset="0"/>
              <a:buChar char="•"/>
            </a:pPr>
            <a:r>
              <a:rPr lang="en-US" sz="2200" dirty="0">
                <a:solidFill>
                  <a:schemeClr val="bg1"/>
                </a:solidFill>
              </a:rPr>
              <a:t>And thank you to you all for attending  today and sharing with us. </a:t>
            </a:r>
          </a:p>
          <a:p>
            <a:pPr marL="457200" indent="-228600" algn="l">
              <a:buFont typeface="Arial" panose="020B0604020202020204" pitchFamily="34" charset="0"/>
              <a:buChar char="•"/>
            </a:pPr>
            <a:r>
              <a:rPr lang="en-US" sz="2200" dirty="0">
                <a:solidFill>
                  <a:schemeClr val="bg1"/>
                </a:solidFill>
              </a:rPr>
              <a:t>Please talk to others in your firm who would benefit from these Roundtables… we’d love to see them at the next event </a:t>
            </a:r>
          </a:p>
          <a:p>
            <a:pPr marL="457200" indent="-228600" algn="l">
              <a:buFont typeface="Arial" panose="020B0604020202020204" pitchFamily="34" charset="0"/>
              <a:buChar char="•"/>
            </a:pPr>
            <a:r>
              <a:rPr lang="en-US" sz="2200" dirty="0">
                <a:solidFill>
                  <a:schemeClr val="bg1"/>
                </a:solidFill>
              </a:rPr>
              <a:t>Robin and Kelvin have offered to stay on the line to speak to any participants who wish to continue the discussion . </a:t>
            </a:r>
          </a:p>
        </p:txBody>
      </p:sp>
      <p:grpSp>
        <p:nvGrpSpPr>
          <p:cNvPr id="21" name="Graphic 4">
            <a:extLst>
              <a:ext uri="{FF2B5EF4-FFF2-40B4-BE49-F238E27FC236}">
                <a16:creationId xmlns:a16="http://schemas.microsoft.com/office/drawing/2014/main" id="{1184B901-2502-42F7-B6E1-13651AE05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8599" y="4912973"/>
            <a:ext cx="1443404" cy="1443428"/>
            <a:chOff x="5734037" y="3067039"/>
            <a:chExt cx="724483" cy="724489"/>
          </a:xfrm>
          <a:solidFill>
            <a:schemeClr val="bg1"/>
          </a:solidFill>
        </p:grpSpPr>
        <p:sp>
          <p:nvSpPr>
            <p:cNvPr id="22" name="Freeform: Shape 21">
              <a:extLst>
                <a:ext uri="{FF2B5EF4-FFF2-40B4-BE49-F238E27FC236}">
                  <a16:creationId xmlns:a16="http://schemas.microsoft.com/office/drawing/2014/main" id="{AD88793F-E99D-4934-BE32-3045302EE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27D46B-1058-4251-A39F-9361D51D9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6CC86CF-119A-4B45-BA2B-782707C2E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86D6694-09E2-4F0F-9847-F071D6E6F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C026A13-9FDF-437E-97FD-239BCA23C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BCC789C-A5C7-4B13-AA57-CE3422F84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737D83C-FE40-4043-B578-93346B3A42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762F7ED-C9CB-43B3-A6B4-788BF3A35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CE3537-0B60-49B0-B944-3394C6FAE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63E2E2-7628-4D04-B402-95AF3E4D8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E6AE619-C5D7-4384-8C9B-D7C20C072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60D6249-EE14-48E8-A4D4-76C866D61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7F81F2F-CD18-4450-B0C3-DE18E95EE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3E9DB61-5211-4057-8987-44288F16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344F4FC-CCE7-43DF-93E8-7B59187FF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3C9DBFF-F8A1-4CC0-83FB-F02095D0B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8841E30-ED90-482C-8E83-15A3C62EE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4C36012-7833-44E5-AF6A-16F061AF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A5FB616-644E-4AA6-A1A5-2A133FF5B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788DEB-82C9-4FFD-BB7E-C4F79F0B0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6C7DC16-1C97-4F53-B990-41583AE24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B8B094C-797D-4970-B11A-56CB6D3BC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467AC8E-502F-4AD9-B8EC-7CF01ED11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664D7E8-21B8-4A54-A1D3-B741777B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B41E89E-3098-490D-8BFD-1EAC17808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8C5C467-1C36-4754-9E4C-7E073A6D6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886416B-1EB8-4C63-98D3-2ED4C8AB6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87E7ABA-1C27-4ECB-A0F2-9F627CF13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B623774-F1A4-47BD-B3D0-731368FE9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BCF3C89-4A49-4B99-9E61-9C393B46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D6A8371-6F09-42D3-BFE7-C02DAF334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59CB83F-3F7F-462F-B600-5E7146BA7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79CD358-A896-4293-98D8-73B64612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3054398-60F8-4F9B-8159-56E8437E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50BA358-E733-457F-A3B6-DEDA2D1AE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0FDD4AE-5D4F-4151-9A77-FAEDE47B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4F80DDF-0EF5-4387-958B-A97581EF8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0F3EFA1-B891-46DA-933A-4F4D0C1D0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711F210-A3FF-4CF2-AA5D-49BBAFBB3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A4882AE-036C-4D19-BB4E-EECFFAE3E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A6F9AC5-05EA-41B4-B2F3-D2AD9614C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151E501-586A-4259-A46B-9C82159A7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55219E5-BDDF-419A-B20F-719CC3D63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498AB5-440A-4DA7-B709-6BBE83E14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6A509E5B-EB47-4D17-B66B-00000E289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C563AD2-2231-4A45-8533-7F162D99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59B6894-D66A-4C55-AC77-313AAC3C1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31484FA-4EC8-4615-8E01-6F843BFB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3DF5265-CD38-4DAA-BEEB-4AEE3646E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B70D584-4897-4BD4-A7D9-EE0341AE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89EE42F-1FF5-41F9-897F-3EBF7D124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8A9E84C-712D-440F-9E49-8D998C24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C135AC6-2CAB-4DCC-8717-74963491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38100A4-9D21-4283-B22C-2DFC19ACE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9DE80AD-8138-4977-ACF4-A760A74F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B603A1D-520C-4248-B3AF-A6576BE74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804202A-6406-4928-B315-5B77DE2E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E227203-EC63-4E0E-94E4-1BD995AD8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B301A5E-419D-447A-A864-586F78320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AD8D7E1-B7CE-4913-A223-566B3B582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9E65440-0DC7-47C7-AEC6-AF592082F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34A0477-AC62-460E-8DF5-83B40AB9B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7122425-98E2-4536-9F31-F0B7D9BD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81D1B41-2171-4C76-AF7E-4BF1C6F11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E42F748-E2AD-451F-B2BF-7B386A943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1532B74-E439-40A7-A473-CB6407D95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A7F2BF3-54AE-4669-93D3-926195FE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91CF669-2D21-4580-AAEF-B28B7E50F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7FBBF91-F322-43A1-A605-A69402A09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38D4E36-1F7F-48D0-9882-91CA3E655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BA39927-855E-4C3E-96FB-3910D01D6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91BC796-66FF-47E5-AC45-F33EC4610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1EE308C-6C13-43C4-A4F5-A0C4F272B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0D7BEDD-9DE0-4325-A634-AB0E2592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1D1B3D7-CE9E-42CA-B32D-A0C201E39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E2128CE-1AA6-4A04-8267-A1B6AF2EB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EAC7405-BE09-424F-BC52-A4A597F95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8C19306-1DB5-4161-8617-9003A736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2CD845E-9F6E-47ED-9A94-B58F8DB9F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6164C07-3CE0-4DE9-ADBA-E5BCF9733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D8763AD-BAC5-4D8C-B291-1C3713EE2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A568591-52C9-4BBD-8BEA-6E788C0BF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8BBBC57-48DC-4DE2-9919-3D37EB90A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894C3FA-F077-4C23-B592-08FE0EDB6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C25930A-33A9-4793-8EC8-CDFAE240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10B92D1-1C5A-45E6-BE34-8447A9179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1D8896F-81C6-4F10-A13F-4307E35A4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F03213F-A82D-4FC4-BBFF-69F9C4482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10F9612-8DBC-4889-BF7C-74D4005A9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6442812-97CF-4BD0-AB8A-58E6060A1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84D774A-5C6A-456C-AE90-26D2E2700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D7C9483-2BF2-4E4F-BD15-58F7EC10A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A00AA30-5552-4EBE-BE1A-2FCFE86B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551D11E-EFAE-4045-8123-48BF3F9F7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E626591-A65E-46D1-9BC5-0696D3A6B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7995A8B-1A24-40F3-AB16-ACBD669AB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B21FF23-D68F-49C6-B2FC-E7557D53B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807EF2FE-2E53-4DA9-B75B-EB9BC6059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283410F-AC2F-4284-9584-D62D084B5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A1D2921-7CFF-4451-82C7-DDB96E74B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20A7506-F2CF-41E4-A73E-739108654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0375791-8017-43D6-AB49-D44B9545C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B4A3C1C-1450-4E3D-9F32-8DFDFFE33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085DBDF-1063-49D6-B696-640EA6DD8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E18E380-E552-4675-BBD2-38FF8FA39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7A5BEB3-C0FA-42E7-9117-EDE8539EB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A2F4397-C7F2-44F5-9537-FBE540437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4F258C5-A1D8-4A24-8D5E-2910DF6EB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BE4F60F-94C0-4E0F-87DC-375FB4D81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6F61EC7-1295-414F-B78A-4D860D60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DE79F0E-5EF9-45E6-889D-AD68EE0A7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6CAB8C2-9385-4E9B-84FE-17216134B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F553870-294B-4CAA-9BED-743A21E10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ADEDC40-D8F0-4313-B7F4-93ED77A7A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24E7D39B-5532-41C6-8111-63A7C788F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A0562BA-738B-4844-BA9A-BF0846E3F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81DE754-2346-4952-A2A5-0226EF158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FED80020-2957-45DA-AF30-35F3EAED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E923126-A2FF-4172-81F5-721C4964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5C8C68F-0273-4B8E-9FD5-6E4F5E171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2AEE008-8531-4A26-AD8A-47E0D9C3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CF2A62EB-4037-469E-A6BE-CCE8BB74A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DF7AC2B-B55E-43DA-929C-5F5963D2F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0C65E55-823D-4DAD-9245-85204B9E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1D02822-B081-4809-AE14-B815E130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F57C050-3FE5-43E5-BBC1-3833A06C6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C1BCBF3-63E4-4905-80C1-77ADD585B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47E5F4B-9F8F-45D7-8061-F8BE9686B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727A4EA-54D7-4C09-ADD3-426B2D4929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BE8742F-6925-4467-BDE2-04293902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BA6F7B0-490F-4AB1-B90A-0FC04A294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838C6CF-5117-4E96-AC86-63472B56F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AC9328B-117B-4AEB-99DF-5654E2F9D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A55C5EAF-BAAA-40C5-8911-9FBC41279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4E6C132-665D-4532-BE05-648B18EEF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9EF90CA-CF64-4B01-8FC6-2C001AA29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8352722-95E6-43E3-AA93-9416AB98F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9BABFDBB-2E47-4AD3-8EC4-C580E971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CBCBD1B-CE75-446E-B1E9-86E838AFD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53EE8C76-5CE4-4E6D-A34D-342E0F752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79374E-A4E3-4516-ACBA-4B392A65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165A7C6-907C-4B71-A9E3-58EC3F28B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8386427-C9A8-4E81-BF4B-450FFF8BA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54D4E37-213B-43B7-932B-BDFB6575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E5BE09-518D-4D74-AA7D-28181B146D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D3C5F47-2854-46C9-BDF7-CEA0606E3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7A7F5432-BDFB-4311-A4A2-E1C0318DA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AF4A34E-1587-4319-9DDC-1C5DE43B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A3076E2-1BAD-4A1B-9737-AF3BAF967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6A51F02D-F9D9-4DDC-BE37-EE176D819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75E0E4B-EE9B-4F2B-B07F-B1AA2A8F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F65E95D-F230-4CB4-9708-D8DD73177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552583DC-4906-4844-9931-CA77071E0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5F54635-332F-456D-983F-80E73231E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9C8A10A-060B-446D-ADE1-7B0C23E52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81E9757-D7AC-4ED4-980A-0BD763CA2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965CC30-A4D6-4C8E-9EAD-DBC150876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25A950C2-CA46-4CC3-A0CA-CCDF2F7C1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1362684-FEF2-4D08-A6BC-08712C09A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42DD12E-7DF2-477C-A13A-82892CF32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20FF5D3-8A79-40EE-8C34-58DC2698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27E87EA-E072-464D-8336-729401802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A53D000-E827-4764-AB5E-736F39688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D12E1D5-0FC5-4DEB-A638-272A08AE0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B1F6A97-A5B7-46FF-ACCA-A914AB1CD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626DCAF-FABD-4345-A36E-F8A6D4388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A6CD66A-1BBB-4AF5-965B-A037016E6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3B30AA1-97BD-4F8D-ADD2-F0BD6CFCE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1C5D8DDC-65BF-4C46-9089-9E681099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custDataLst>
      <p:tags r:id="rId1"/>
    </p:custDataLst>
    <p:extLst>
      <p:ext uri="{BB962C8B-B14F-4D97-AF65-F5344CB8AC3E}">
        <p14:creationId xmlns:p14="http://schemas.microsoft.com/office/powerpoint/2010/main" val="408163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GUIDELINES AROUND ANTI-COMPETITIVE PRACTICE</a:t>
            </a:r>
          </a:p>
        </p:txBody>
      </p:sp>
      <p:sp>
        <p:nvSpPr>
          <p:cNvPr id="5" name="TextBox 4">
            <a:extLst>
              <a:ext uri="{FF2B5EF4-FFF2-40B4-BE49-F238E27FC236}">
                <a16:creationId xmlns:a16="http://schemas.microsoft.com/office/drawing/2014/main" id="{B4883834-AB06-4F27-9D39-5CB55045F7B6}"/>
              </a:ext>
            </a:extLst>
          </p:cNvPr>
          <p:cNvSpPr txBox="1"/>
          <p:nvPr/>
        </p:nvSpPr>
        <p:spPr>
          <a:xfrm>
            <a:off x="509953" y="1389185"/>
            <a:ext cx="11377247" cy="4156972"/>
          </a:xfrm>
          <a:prstGeom prst="rect">
            <a:avLst/>
          </a:prstGeom>
          <a:noFill/>
        </p:spPr>
        <p:txBody>
          <a:bodyPr wrap="square" rtlCol="0">
            <a:spAutoFit/>
          </a:bodyPr>
          <a:lstStyle/>
          <a:p>
            <a:pPr marL="268288" lvl="0" indent="-268288" algn="just">
              <a:lnSpc>
                <a:spcPct val="107000"/>
              </a:lnSpc>
              <a:buFont typeface="+mj-lt"/>
              <a:buAutoNum type="romanLcPeriod"/>
            </a:pPr>
            <a:r>
              <a:rPr lang="en-AU" sz="1550" i="1" dirty="0">
                <a:effectLst/>
                <a:latin typeface="Arial" panose="020B0604020202020204" pitchFamily="34" charset="0"/>
                <a:ea typeface="Calibri" panose="020F0502020204030204" pitchFamily="34" charset="0"/>
                <a:cs typeface="Times New Roman" panose="02020603050405020304" pitchFamily="18" charset="0"/>
              </a:rPr>
              <a:t>“The Australian Legal Sector Alliance and Co-Lab representatives are committed to ensuring that its operations, initiatives, working groups and meetings are conducted in compliance with Australian competition laws. </a:t>
            </a:r>
            <a:endParaRPr lang="en-AU" sz="1550" dirty="0">
              <a:effectLst/>
              <a:latin typeface="Calibri" panose="020F0502020204030204" pitchFamily="34" charset="0"/>
              <a:ea typeface="Calibri" panose="020F0502020204030204" pitchFamily="34" charset="0"/>
              <a:cs typeface="Times New Roman" panose="02020603050405020304" pitchFamily="18" charset="0"/>
            </a:endParaRPr>
          </a:p>
          <a:p>
            <a:pPr marL="268288" lvl="0" indent="-268288" algn="just">
              <a:lnSpc>
                <a:spcPct val="107000"/>
              </a:lnSpc>
              <a:buFont typeface="+mj-lt"/>
              <a:buAutoNum type="romanLcPeriod"/>
            </a:pPr>
            <a:r>
              <a:rPr lang="en-AU" sz="1550" i="1" dirty="0">
                <a:effectLst/>
                <a:latin typeface="Arial" panose="020B0604020202020204" pitchFamily="34" charset="0"/>
                <a:ea typeface="Calibri" panose="020F0502020204030204" pitchFamily="34" charset="0"/>
                <a:cs typeface="Times New Roman" panose="02020603050405020304" pitchFamily="18" charset="0"/>
              </a:rPr>
              <a:t>The Australian Legal Sector Alliance and Co-Lab representatives must not disclose or elicit disclosure of any competitively sensitive information relating to their organisations, such as current or future pricing or procurement, and must not discuss whether to acquire or not acquire goods or services from a particular supplier with another Co-Lab member nor enter into any form of arrangement to do so.</a:t>
            </a:r>
            <a:endParaRPr lang="en-AU" sz="1550" dirty="0">
              <a:effectLst/>
              <a:latin typeface="Calibri" panose="020F0502020204030204" pitchFamily="34" charset="0"/>
              <a:ea typeface="Calibri" panose="020F0502020204030204" pitchFamily="34" charset="0"/>
              <a:cs typeface="Times New Roman" panose="02020603050405020304" pitchFamily="18" charset="0"/>
            </a:endParaRPr>
          </a:p>
          <a:p>
            <a:pPr marL="268288" lvl="0" indent="-268288" algn="just">
              <a:lnSpc>
                <a:spcPct val="107000"/>
              </a:lnSpc>
              <a:buFont typeface="+mj-lt"/>
              <a:buAutoNum type="romanLcPeriod"/>
            </a:pPr>
            <a:r>
              <a:rPr lang="en-AU" sz="1550" i="1" dirty="0">
                <a:effectLst/>
                <a:latin typeface="Arial" panose="020B0604020202020204" pitchFamily="34" charset="0"/>
                <a:ea typeface="Calibri" panose="020F0502020204030204" pitchFamily="34" charset="0"/>
                <a:cs typeface="Times New Roman" panose="02020603050405020304" pitchFamily="18" charset="0"/>
              </a:rPr>
              <a:t>The Australian Legal Sector Alliance and Co-Lab representatives should make their decisions on whether to use a supplier independently of, and without discussion with, other Co-Lab members, and should not discuss actions that their organisation may take independently to address issues considered, or to address issues identified with specific suppliers. </a:t>
            </a:r>
            <a:endParaRPr lang="en-AU" sz="1550" dirty="0">
              <a:effectLst/>
              <a:latin typeface="Calibri" panose="020F0502020204030204" pitchFamily="34" charset="0"/>
              <a:ea typeface="Calibri" panose="020F0502020204030204" pitchFamily="34" charset="0"/>
              <a:cs typeface="Times New Roman" panose="02020603050405020304" pitchFamily="18" charset="0"/>
            </a:endParaRPr>
          </a:p>
          <a:p>
            <a:pPr marL="268288" lvl="0" indent="-268288" algn="just">
              <a:lnSpc>
                <a:spcPct val="107000"/>
              </a:lnSpc>
              <a:buFont typeface="+mj-lt"/>
              <a:buAutoNum type="romanLcPeriod"/>
            </a:pPr>
            <a:r>
              <a:rPr lang="en-AU" sz="1550" i="1" dirty="0">
                <a:effectLst/>
                <a:latin typeface="Arial" panose="020B0604020202020204" pitchFamily="34" charset="0"/>
                <a:ea typeface="Calibri" panose="020F0502020204030204" pitchFamily="34" charset="0"/>
                <a:cs typeface="Times New Roman" panose="02020603050405020304" pitchFamily="18" charset="0"/>
              </a:rPr>
              <a:t>The Australian Legal Sector Alliance and Co-Lab representatives should not discuss or agree on the terms of a Co-Lab member’s supplier arrangements or agreements and should not discuss a supplier’s information with another member.</a:t>
            </a:r>
            <a:endParaRPr lang="en-AU" sz="1550" dirty="0">
              <a:effectLst/>
              <a:latin typeface="Calibri" panose="020F0502020204030204" pitchFamily="34" charset="0"/>
              <a:ea typeface="Calibri" panose="020F0502020204030204" pitchFamily="34" charset="0"/>
              <a:cs typeface="Times New Roman" panose="02020603050405020304" pitchFamily="18" charset="0"/>
            </a:endParaRPr>
          </a:p>
          <a:p>
            <a:pPr marL="268288" lvl="0" indent="-268288" algn="just">
              <a:lnSpc>
                <a:spcPct val="107000"/>
              </a:lnSpc>
              <a:buFont typeface="+mj-lt"/>
              <a:buAutoNum type="romanLcPeriod"/>
            </a:pPr>
            <a:r>
              <a:rPr lang="en-AU" sz="1550" i="1" dirty="0">
                <a:effectLst/>
                <a:latin typeface="Arial" panose="020B0604020202020204" pitchFamily="34" charset="0"/>
                <a:ea typeface="Calibri" panose="020F0502020204030204" pitchFamily="34" charset="0"/>
                <a:cs typeface="Times New Roman" panose="02020603050405020304" pitchFamily="18" charset="0"/>
              </a:rPr>
              <a:t>Nothing discussed or disclosed, and no recommendation or decision, is intended to affect competition between The Australian Legal Sector Alliance and Co-Lab representatives in any way. </a:t>
            </a:r>
            <a:endParaRPr lang="en-AU" sz="1550" dirty="0">
              <a:effectLst/>
              <a:latin typeface="Calibri" panose="020F0502020204030204" pitchFamily="34" charset="0"/>
              <a:ea typeface="Calibri" panose="020F0502020204030204" pitchFamily="34" charset="0"/>
              <a:cs typeface="Times New Roman" panose="02020603050405020304" pitchFamily="18" charset="0"/>
            </a:endParaRPr>
          </a:p>
          <a:p>
            <a:pPr marL="268288" lvl="0" indent="-268288" algn="just">
              <a:lnSpc>
                <a:spcPct val="107000"/>
              </a:lnSpc>
              <a:spcAft>
                <a:spcPts val="800"/>
              </a:spcAft>
              <a:buFont typeface="+mj-lt"/>
              <a:buAutoNum type="romanLcPeriod"/>
            </a:pPr>
            <a:r>
              <a:rPr lang="en-AU" sz="1550" i="1" dirty="0">
                <a:effectLst/>
                <a:latin typeface="Arial" panose="020B0604020202020204" pitchFamily="34" charset="0"/>
                <a:ea typeface="Calibri" panose="020F0502020204030204" pitchFamily="34" charset="0"/>
                <a:cs typeface="Times New Roman" panose="02020603050405020304" pitchFamily="18" charset="0"/>
              </a:rPr>
              <a:t>No decision, arrangement or commitment will be reached as to the adoption or non-adoption of any recommendations, or any other co-ordination or common approach without legal advice, and any regulatory approvals that may be required, being obtained.”</a:t>
            </a:r>
            <a:endParaRPr lang="en-AU" sz="155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descr="A green and black sign with white text&#10;&#10;Description automatically generated with low confidence">
            <a:extLst>
              <a:ext uri="{FF2B5EF4-FFF2-40B4-BE49-F238E27FC236}">
                <a16:creationId xmlns:a16="http://schemas.microsoft.com/office/drawing/2014/main" id="{4822E35A-AFE3-4BA9-60BB-8F53EF61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Tree>
    <p:custDataLst>
      <p:tags r:id="rId1"/>
    </p:custDataLst>
    <p:extLst>
      <p:ext uri="{BB962C8B-B14F-4D97-AF65-F5344CB8AC3E}">
        <p14:creationId xmlns:p14="http://schemas.microsoft.com/office/powerpoint/2010/main" val="118565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WHAT WE’RE GOING TO COVER - ROBIN</a:t>
            </a:r>
          </a:p>
        </p:txBody>
      </p:sp>
      <p:sp>
        <p:nvSpPr>
          <p:cNvPr id="5" name="TextBox 4">
            <a:extLst>
              <a:ext uri="{FF2B5EF4-FFF2-40B4-BE49-F238E27FC236}">
                <a16:creationId xmlns:a16="http://schemas.microsoft.com/office/drawing/2014/main" id="{B4883834-AB06-4F27-9D39-5CB55045F7B6}"/>
              </a:ext>
            </a:extLst>
          </p:cNvPr>
          <p:cNvSpPr txBox="1"/>
          <p:nvPr/>
        </p:nvSpPr>
        <p:spPr>
          <a:xfrm>
            <a:off x="509953" y="1389185"/>
            <a:ext cx="11377247" cy="4231928"/>
          </a:xfrm>
          <a:prstGeom prst="rect">
            <a:avLst/>
          </a:prstGeom>
          <a:noFill/>
        </p:spPr>
        <p:txBody>
          <a:bodyPr wrap="square" rtlCol="0">
            <a:spAutoFit/>
          </a:bodyPr>
          <a:lstStyle/>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Context, Acknowledgement, Objectives and Introduction (Richard)</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Reminder of challenges faced across Co-Lab participants (Robin)</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The concept of ‘effective human rights remediation’ (Robin)</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Speaker: Professor Justine Nolan, Australian Human Rights Institute at UNSW</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Effective human rights remediation from theory to practice (Robin)</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Case studies (Robin and All)</a:t>
            </a:r>
          </a:p>
          <a:p>
            <a:pPr marL="514350" indent="-514350">
              <a:spcAft>
                <a:spcPts val="600"/>
              </a:spcAft>
              <a:buFont typeface="+mj-lt"/>
              <a:buAutoNum type="arabicPeriod"/>
            </a:pPr>
            <a:r>
              <a:rPr lang="en-US" sz="2800" dirty="0">
                <a:latin typeface="Arial" panose="020B0604020202020204" pitchFamily="34" charset="0"/>
                <a:cs typeface="Arial" panose="020B0604020202020204" pitchFamily="34" charset="0"/>
              </a:rPr>
              <a:t>Question and Answer time (All)</a:t>
            </a:r>
          </a:p>
          <a:p>
            <a:endParaRPr lang="en-AU" sz="10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descr="A green and black sign with white text&#10;&#10;Description automatically generated with low confidence">
            <a:extLst>
              <a:ext uri="{FF2B5EF4-FFF2-40B4-BE49-F238E27FC236}">
                <a16:creationId xmlns:a16="http://schemas.microsoft.com/office/drawing/2014/main" id="{4822E35A-AFE3-4BA9-60BB-8F53EF61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Tree>
    <p:custDataLst>
      <p:tags r:id="rId1"/>
    </p:custDataLst>
    <p:extLst>
      <p:ext uri="{BB962C8B-B14F-4D97-AF65-F5344CB8AC3E}">
        <p14:creationId xmlns:p14="http://schemas.microsoft.com/office/powerpoint/2010/main" val="341228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REMINDER: PARTICIPANTS’ CHALLENGES</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682047" cy="446276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At the first workshop in mid-May we introduced ourselves with:</a:t>
            </a:r>
          </a:p>
          <a:p>
            <a:pPr>
              <a:spcAft>
                <a:spcPts val="600"/>
              </a:spcAft>
            </a:pPr>
            <a:endParaRPr lang="en-US" sz="2800" dirty="0">
              <a:latin typeface="Arial" panose="020B0604020202020204" pitchFamily="34" charset="0"/>
              <a:cs typeface="Arial" panose="020B0604020202020204" pitchFamily="34" charset="0"/>
            </a:endParaRPr>
          </a:p>
          <a:p>
            <a:pPr marL="358775" indent="-358775">
              <a:spcAft>
                <a:spcPts val="1200"/>
              </a:spcAft>
              <a:buAutoNum type="arabicPeriod"/>
            </a:pPr>
            <a:r>
              <a:rPr lang="en-US" sz="2800" dirty="0">
                <a:latin typeface="Arial" panose="020B0604020202020204" pitchFamily="34" charset="0"/>
                <a:cs typeface="Arial" panose="020B0604020202020204" pitchFamily="34" charset="0"/>
              </a:rPr>
              <a:t>Names and roles of representatives attending</a:t>
            </a:r>
          </a:p>
          <a:p>
            <a:pPr marL="358775" indent="-358775">
              <a:spcAft>
                <a:spcPts val="1200"/>
              </a:spcAft>
              <a:buAutoNum type="arabicPeriod"/>
            </a:pPr>
            <a:r>
              <a:rPr lang="en-US" sz="2800" dirty="0">
                <a:latin typeface="Arial" panose="020B0604020202020204" pitchFamily="34" charset="0"/>
                <a:cs typeface="Arial" panose="020B0604020202020204" pitchFamily="34" charset="0"/>
              </a:rPr>
              <a:t>Where you’ve got to with your modern slavery initiatives</a:t>
            </a:r>
          </a:p>
          <a:p>
            <a:pPr marL="358775" indent="-358775">
              <a:spcAft>
                <a:spcPts val="1200"/>
              </a:spcAft>
              <a:buAutoNum type="arabicPeriod"/>
            </a:pPr>
            <a:r>
              <a:rPr lang="en-US" sz="2800" dirty="0">
                <a:latin typeface="Arial" panose="020B0604020202020204" pitchFamily="34" charset="0"/>
                <a:cs typeface="Arial" panose="020B0604020202020204" pitchFamily="34" charset="0"/>
              </a:rPr>
              <a:t>Your most significant modern slavery challenge in the next 12 months.</a:t>
            </a:r>
          </a:p>
          <a:p>
            <a:pPr marL="514350" indent="-514350">
              <a:spcAft>
                <a:spcPts val="1200"/>
              </a:spcAft>
              <a:buAutoNum type="arabicPeriod"/>
            </a:pP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AU"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6574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B9749-8CB9-4092-9FC8-759869FE462A}"/>
              </a:ext>
            </a:extLst>
          </p:cNvPr>
          <p:cNvSpPr txBox="1"/>
          <p:nvPr/>
        </p:nvSpPr>
        <p:spPr>
          <a:xfrm>
            <a:off x="509954" y="603739"/>
            <a:ext cx="11101754"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CHALLENGES IDENTIFIED AROUND THE GROUP</a:t>
            </a:r>
          </a:p>
        </p:txBody>
      </p:sp>
      <p:cxnSp>
        <p:nvCxnSpPr>
          <p:cNvPr id="7" name="Straight Connector 6">
            <a:extLst>
              <a:ext uri="{FF2B5EF4-FFF2-40B4-BE49-F238E27FC236}">
                <a16:creationId xmlns:a16="http://schemas.microsoft.com/office/drawing/2014/main" id="{FE927351-5D89-4892-BF1D-4D6D4424B7E5}"/>
              </a:ext>
            </a:extLst>
          </p:cNvPr>
          <p:cNvCxnSpPr/>
          <p:nvPr/>
        </p:nvCxnSpPr>
        <p:spPr>
          <a:xfrm>
            <a:off x="621321" y="1260231"/>
            <a:ext cx="111720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462AD7-F2A4-5F77-4E92-DABE44E4206E}"/>
              </a:ext>
            </a:extLst>
          </p:cNvPr>
          <p:cNvSpPr txBox="1"/>
          <p:nvPr/>
        </p:nvSpPr>
        <p:spPr>
          <a:xfrm>
            <a:off x="509954" y="1389185"/>
            <a:ext cx="11283460" cy="1231106"/>
          </a:xfrm>
          <a:prstGeom prst="rect">
            <a:avLst/>
          </a:prstGeom>
          <a:noFill/>
        </p:spPr>
        <p:txBody>
          <a:bodyPr wrap="square" rtlCol="0">
            <a:spAutoFit/>
          </a:bodyPr>
          <a:lstStyle/>
          <a:p>
            <a:endParaRPr lang="en-US" sz="2800" dirty="0">
              <a:solidFill>
                <a:srgbClr val="0070C0"/>
              </a:solidFill>
              <a:latin typeface="Arial" panose="020B0604020202020204" pitchFamily="34" charset="0"/>
              <a:cs typeface="Arial" panose="020B0604020202020204" pitchFamily="34" charset="0"/>
            </a:endParaRPr>
          </a:p>
          <a:p>
            <a:endParaRPr kumimoji="0" lang="en-AU"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endParaRPr lang="en-AU" dirty="0">
              <a:solidFill>
                <a:srgbClr val="0070C0"/>
              </a:solidFill>
              <a:latin typeface="Arial" panose="020B0604020202020204" pitchFamily="34" charset="0"/>
              <a:cs typeface="Arial" panose="020B0604020202020204" pitchFamily="34" charset="0"/>
            </a:endParaRPr>
          </a:p>
        </p:txBody>
      </p:sp>
      <p:pic>
        <p:nvPicPr>
          <p:cNvPr id="3" name="Picture 2" descr="A green and black sign with white text&#10;&#10;Description automatically generated with low confidence">
            <a:extLst>
              <a:ext uri="{FF2B5EF4-FFF2-40B4-BE49-F238E27FC236}">
                <a16:creationId xmlns:a16="http://schemas.microsoft.com/office/drawing/2014/main" id="{E1C92C91-53A3-D7C7-9BC8-266C121D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21" y="5662749"/>
            <a:ext cx="1318182" cy="897118"/>
          </a:xfrm>
          <a:prstGeom prst="rect">
            <a:avLst/>
          </a:prstGeom>
        </p:spPr>
      </p:pic>
      <p:sp>
        <p:nvSpPr>
          <p:cNvPr id="2" name="TextBox 1">
            <a:extLst>
              <a:ext uri="{FF2B5EF4-FFF2-40B4-BE49-F238E27FC236}">
                <a16:creationId xmlns:a16="http://schemas.microsoft.com/office/drawing/2014/main" id="{978A85A8-3149-166A-AF8D-E80070D05C59}"/>
              </a:ext>
            </a:extLst>
          </p:cNvPr>
          <p:cNvSpPr txBox="1"/>
          <p:nvPr/>
        </p:nvSpPr>
        <p:spPr>
          <a:xfrm>
            <a:off x="509953" y="1389185"/>
            <a:ext cx="11377247" cy="4271234"/>
          </a:xfrm>
          <a:prstGeom prst="rect">
            <a:avLst/>
          </a:prstGeom>
          <a:noFill/>
        </p:spPr>
        <p:txBody>
          <a:bodyPr wrap="square" rtlCol="0">
            <a:spAutoFit/>
          </a:bodyPr>
          <a:lstStyle/>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Making best use of leverage, especially around high-risk / low-volume suppliers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The resources available to dedicate to modern slavery initiatives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Different regulatory perspectives across international jurisdictions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Distributing supplier assessment questionnaires (SAQs) to all suppliers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How to assess modern slavery risks in Tier 2 of supply chains and beyond</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Keeping abreast of training and education in this space</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Getting (adequate) responses from suppliers about modern slavery issues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Achieving a collective legal sector response from suppliers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How to work with smaller suppliers without a Modern Slavery Statement</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Where to start and how to prioritise approaches and resources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How to educate and work with smaller and mid-size suppliers around risk</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Changing government approaches and the potential for templates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Integrating different reporting mechanisms across ESG metrics</a:t>
            </a:r>
          </a:p>
          <a:p>
            <a:pPr marL="342900" lvl="0" indent="-342900">
              <a:lnSpc>
                <a:spcPct val="107000"/>
              </a:lnSpc>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Capturing progress and ‘continuous improvements’ over time</a:t>
            </a:r>
          </a:p>
          <a:p>
            <a:pPr marL="342900" lvl="0" indent="-342900">
              <a:lnSpc>
                <a:spcPct val="107000"/>
              </a:lnSpc>
              <a:spcAft>
                <a:spcPts val="800"/>
              </a:spcAft>
              <a:buFont typeface="Wingdings" panose="05000000000000000000" pitchFamily="2" charset="2"/>
              <a:buChar char="q"/>
            </a:pPr>
            <a:r>
              <a:rPr lang="en-AU" sz="1700" kern="100" dirty="0">
                <a:effectLst/>
                <a:latin typeface="Arial" panose="020B0604020202020204" pitchFamily="34" charset="0"/>
                <a:ea typeface="Calibri" panose="020F0502020204030204" pitchFamily="34" charset="0"/>
                <a:cs typeface="Arial" panose="020B0604020202020204" pitchFamily="34" charset="0"/>
              </a:rPr>
              <a:t>Differences in roles between partners and suppliers (legal, risk, procurement etc.)</a:t>
            </a:r>
            <a:endParaRPr lang="en-AU" sz="17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18916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SA7VG6SH"/>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5600</TotalTime>
  <Words>4986</Words>
  <Application>Microsoft Office PowerPoint</Application>
  <PresentationFormat>Widescreen</PresentationFormat>
  <Paragraphs>419</Paragraphs>
  <Slides>52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Segoe UI</vt:lpstr>
      <vt:lpstr>Wingdings</vt:lpstr>
      <vt:lpstr>Office Theme</vt:lpstr>
      <vt:lpstr>The AusLSA Modern Slavery Co-Lab is about to commence  Please make sure that your microphone is on MUTE</vt:lpstr>
      <vt:lpstr>Acknowledgement of  Country</vt:lpstr>
      <vt:lpstr>Objectives - reminder  </vt:lpstr>
      <vt:lpstr>Facilitator:  Robin Mellon, CEO – Better Sydney  Board Member, UN Global Compact Network 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Introducing  Professor Justine Nolan  Director, Australian Human Rights Institute at UNSW  Professor in the Faculty of Law and Justice at UNSW</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 close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Mellon</dc:creator>
  <cp:lastModifiedBy>Richard Jennings</cp:lastModifiedBy>
  <cp:revision>46</cp:revision>
  <dcterms:created xsi:type="dcterms:W3CDTF">2020-09-02T08:39:08Z</dcterms:created>
  <dcterms:modified xsi:type="dcterms:W3CDTF">2023-09-19T02:08:36Z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7E4570F2-09FB-4420-A177-49931D5B0FA4</vt:lpwstr>
  </property>
  <property fmtid="{D5CDD505-2E9C-101B-9397-08002B2CF9AE}" pid="3" name="ArticulatePath">
    <vt:lpwstr>Presentation2</vt:lpwstr>
  </property>
</Properties>
</file>